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7"/>
  </p:notesMasterIdLst>
  <p:sldIdLst>
    <p:sldId id="257" r:id="rId2"/>
    <p:sldId id="259" r:id="rId3"/>
    <p:sldId id="258" r:id="rId4"/>
    <p:sldId id="260" r:id="rId5"/>
    <p:sldId id="263" r:id="rId6"/>
    <p:sldId id="351" r:id="rId7"/>
    <p:sldId id="352" r:id="rId8"/>
    <p:sldId id="362" r:id="rId9"/>
    <p:sldId id="274" r:id="rId10"/>
    <p:sldId id="354" r:id="rId11"/>
    <p:sldId id="353" r:id="rId12"/>
    <p:sldId id="363" r:id="rId13"/>
    <p:sldId id="356" r:id="rId14"/>
    <p:sldId id="355" r:id="rId15"/>
    <p:sldId id="364" r:id="rId16"/>
    <p:sldId id="357" r:id="rId17"/>
    <p:sldId id="359" r:id="rId18"/>
    <p:sldId id="360" r:id="rId19"/>
    <p:sldId id="284" r:id="rId20"/>
    <p:sldId id="350" r:id="rId21"/>
    <p:sldId id="361" r:id="rId22"/>
    <p:sldId id="287" r:id="rId23"/>
    <p:sldId id="344" r:id="rId24"/>
    <p:sldId id="289" r:id="rId25"/>
    <p:sldId id="290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0000"/>
    <a:srgbClr val="E1812C"/>
    <a:srgbClr val="6CEE94"/>
    <a:srgbClr val="00FF00"/>
    <a:srgbClr val="3274A1"/>
    <a:srgbClr val="D8FAF6"/>
    <a:srgbClr val="FAF5E2"/>
    <a:srgbClr val="D20000"/>
    <a:srgbClr val="FF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6" autoAdjust="0"/>
    <p:restoredTop sz="86394" autoAdjust="0"/>
  </p:normalViewPr>
  <p:slideViewPr>
    <p:cSldViewPr snapToGrid="0">
      <p:cViewPr varScale="1">
        <p:scale>
          <a:sx n="58" d="100"/>
          <a:sy n="58" d="100"/>
        </p:scale>
        <p:origin x="702" y="45"/>
      </p:cViewPr>
      <p:guideLst/>
    </p:cSldViewPr>
  </p:slideViewPr>
  <p:outlineViewPr>
    <p:cViewPr>
      <p:scale>
        <a:sx n="33" d="100"/>
        <a:sy n="33" d="100"/>
      </p:scale>
      <p:origin x="0" y="-29933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C62EA-6848-42DF-96E1-6544AF6762A1}" type="datetimeFigureOut">
              <a:rPr lang="fr-FR" smtClean="0"/>
              <a:t>23/08/2022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B9C04-BE4B-4D6D-882F-FA669E951E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45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B9C04-BE4B-4D6D-882F-FA669E951EC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009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B9C04-BE4B-4D6D-882F-FA669E951EC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63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bg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11703ab62e4_0_1987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g11703ab62e4_0_1987"/>
          <p:cNvSpPr txBox="1">
            <a:spLocks noGrp="1"/>
          </p:cNvSpPr>
          <p:nvPr>
            <p:ph type="ctrTitle"/>
          </p:nvPr>
        </p:nvSpPr>
        <p:spPr>
          <a:xfrm>
            <a:off x="680600" y="2678464"/>
            <a:ext cx="10830900" cy="111593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g11703ab62e4_0_1987"/>
          <p:cNvSpPr txBox="1">
            <a:spLocks noGrp="1"/>
          </p:cNvSpPr>
          <p:nvPr>
            <p:ph type="subTitle" idx="1"/>
          </p:nvPr>
        </p:nvSpPr>
        <p:spPr>
          <a:xfrm>
            <a:off x="680600" y="4243082"/>
            <a:ext cx="10830900" cy="20653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Google Shape;17;g11703ab62e4_0_19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4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703ab62e4_0_20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55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03ab62e4_0_2033"/>
          <p:cNvSpPr txBox="1">
            <a:spLocks noGrp="1"/>
          </p:cNvSpPr>
          <p:nvPr>
            <p:ph type="ctrTitle"/>
          </p:nvPr>
        </p:nvSpPr>
        <p:spPr>
          <a:xfrm>
            <a:off x="3973487" y="1301558"/>
            <a:ext cx="79635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g11703ab62e4_0_2033"/>
          <p:cNvSpPr txBox="1">
            <a:spLocks noGrp="1"/>
          </p:cNvSpPr>
          <p:nvPr>
            <p:ph type="subTitle" idx="1"/>
          </p:nvPr>
        </p:nvSpPr>
        <p:spPr>
          <a:xfrm>
            <a:off x="5816190" y="3111015"/>
            <a:ext cx="6120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g11703ab62e4_0_203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B10D41E-08A4-4E41-9585-C99EDA1D7431}" type="datetimeFigureOut">
              <a:rPr lang="fr-FR" smtClean="0"/>
              <a:t>23/08/2022</a:t>
            </a:fld>
            <a:endParaRPr lang="fr-FR"/>
          </a:p>
        </p:txBody>
      </p:sp>
      <p:sp>
        <p:nvSpPr>
          <p:cNvPr id="67" name="Google Shape;67;g11703ab62e4_0_203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/>
          </a:p>
        </p:txBody>
      </p:sp>
      <p:sp>
        <p:nvSpPr>
          <p:cNvPr id="68" name="Google Shape;68;g11703ab62e4_0_20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240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703ab62e4_0_203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11703ab62e4_0_203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g11703ab62e4_0_203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g11703ab62e4_0_20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g11703ab62e4_0_20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040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1_Section header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g11703ab62e4_0_199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g11703ab62e4_0_1992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Google Shape;21;g11703ab62e4_0_19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5" name="Google Shape;16;g11703ab62e4_0_1987">
            <a:extLst>
              <a:ext uri="{FF2B5EF4-FFF2-40B4-BE49-F238E27FC236}">
                <a16:creationId xmlns:a16="http://schemas.microsoft.com/office/drawing/2014/main" id="{0CE3CCDA-BDD8-97C7-67FA-AF64B0C8A9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0600" y="4243082"/>
            <a:ext cx="10830900" cy="17714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800" i="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88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g11703ab62e4_0_199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g11703ab62e4_0_1992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Google Shape;21;g11703ab62e4_0_19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93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1703ab62e4_0_199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g11703ab62e4_0_1996"/>
          <p:cNvSpPr txBox="1">
            <a:spLocks noGrp="1"/>
          </p:cNvSpPr>
          <p:nvPr>
            <p:ph type="title"/>
          </p:nvPr>
        </p:nvSpPr>
        <p:spPr>
          <a:xfrm>
            <a:off x="415650" y="-1505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g11703ab62e4_0_1996"/>
          <p:cNvSpPr txBox="1">
            <a:spLocks noGrp="1"/>
          </p:cNvSpPr>
          <p:nvPr>
            <p:ph type="body" idx="1"/>
          </p:nvPr>
        </p:nvSpPr>
        <p:spPr>
          <a:xfrm>
            <a:off x="415600" y="820800"/>
            <a:ext cx="11360700" cy="580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g11703ab62e4_0_199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  <p:sp>
        <p:nvSpPr>
          <p:cNvPr id="27" name="Google Shape;27;g11703ab62e4_0_1996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3376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703ab62e4_0_2001"/>
          <p:cNvSpPr txBox="1">
            <a:spLocks noGrp="1"/>
          </p:cNvSpPr>
          <p:nvPr>
            <p:ph type="title"/>
          </p:nvPr>
        </p:nvSpPr>
        <p:spPr>
          <a:xfrm>
            <a:off x="415650" y="482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g11703ab62e4_0_2001"/>
          <p:cNvSpPr txBox="1">
            <a:spLocks noGrp="1"/>
          </p:cNvSpPr>
          <p:nvPr>
            <p:ph type="body" idx="1"/>
          </p:nvPr>
        </p:nvSpPr>
        <p:spPr>
          <a:xfrm>
            <a:off x="415600" y="992000"/>
            <a:ext cx="5333100" cy="522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g11703ab62e4_0_2001"/>
          <p:cNvSpPr txBox="1">
            <a:spLocks noGrp="1"/>
          </p:cNvSpPr>
          <p:nvPr>
            <p:ph type="body" idx="2"/>
          </p:nvPr>
        </p:nvSpPr>
        <p:spPr>
          <a:xfrm>
            <a:off x="6443200" y="992000"/>
            <a:ext cx="5333100" cy="531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g11703ab62e4_0_2001"/>
          <p:cNvSpPr txBox="1">
            <a:spLocks noGrp="1"/>
          </p:cNvSpPr>
          <p:nvPr>
            <p:ph type="sldNum" idx="12"/>
          </p:nvPr>
        </p:nvSpPr>
        <p:spPr>
          <a:xfrm>
            <a:off x="10724029" y="6217622"/>
            <a:ext cx="1304281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bg2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r>
              <a:rPr lang="fr" dirty="0"/>
              <a:t> Slide  </a:t>
            </a:r>
            <a:fld id="{00000000-1234-1234-1234-123412341234}" type="slidenum">
              <a:rPr lang="fr" smtClean="0"/>
              <a:pPr/>
              <a:t>‹#›</a:t>
            </a:fld>
            <a:endParaRPr lang="fr" dirty="0"/>
          </a:p>
        </p:txBody>
      </p:sp>
      <p:sp>
        <p:nvSpPr>
          <p:cNvPr id="33" name="Google Shape;33;g11703ab62e4_0_2001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76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1703ab62e4_0_2009"/>
          <p:cNvSpPr txBox="1">
            <a:spLocks noGrp="1"/>
          </p:cNvSpPr>
          <p:nvPr>
            <p:ph type="title"/>
          </p:nvPr>
        </p:nvSpPr>
        <p:spPr>
          <a:xfrm>
            <a:off x="415600" y="2074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g11703ab62e4_0_2009"/>
          <p:cNvSpPr txBox="1">
            <a:spLocks noGrp="1"/>
          </p:cNvSpPr>
          <p:nvPr>
            <p:ph type="body" idx="1"/>
          </p:nvPr>
        </p:nvSpPr>
        <p:spPr>
          <a:xfrm>
            <a:off x="415600" y="1360000"/>
            <a:ext cx="3744000" cy="473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g11703ab62e4_0_200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  <p:sp>
        <p:nvSpPr>
          <p:cNvPr id="42" name="Google Shape;42;g11703ab62e4_0_2009"/>
          <p:cNvSpPr/>
          <p:nvPr/>
        </p:nvSpPr>
        <p:spPr>
          <a:xfrm>
            <a:off x="-50" y="1214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1703ab62e4_0_201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g11703ab62e4_0_20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19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703ab62e4_0_2016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g11703ab62e4_0_2016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g11703ab62e4_0_2016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700" cy="2012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g11703ab62e4_0_2016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g11703ab62e4_0_2016"/>
          <p:cNvSpPr txBox="1">
            <a:spLocks noGrp="1"/>
          </p:cNvSpPr>
          <p:nvPr>
            <p:ph type="body" idx="2"/>
          </p:nvPr>
        </p:nvSpPr>
        <p:spPr>
          <a:xfrm>
            <a:off x="6493164" y="965600"/>
            <a:ext cx="5344836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600"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g11703ab62e4_0_20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79397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703ab62e4_0_2023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g11703ab62e4_0_20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16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703ab62e4_0_202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11703ab62e4_0_2026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700" cy="255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59" name="Google Shape;59;g11703ab62e4_0_2026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700" cy="12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g11703ab62e4_0_20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84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703ab62e4_0_19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1" name="Google Shape;11;g11703ab62e4_0_19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●"/>
              <a:defRPr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2" name="Google Shape;12;g11703ab62e4_0_198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0833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c-oc-7.herokuapp.com/" TargetMode="External"/><Relationship Id="rId2" Type="http://schemas.openxmlformats.org/officeDocument/2006/relationships/hyperlink" Target="https://github.com/mrcreasey/oc-ds-p7-scoring-dashboar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creasey/oc-ds-p7-scoring-dashboard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mrcreasey-oc-ds-p7-scoring-dashboard-dashboardmain-70agjx.streamlitapp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mrcreasey@g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rcreasey/oc-ds-p7-scoring-dashboar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saguiar/lightgbm-with-simple-features/scrip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le of American dollar banknotes">
            <a:extLst>
              <a:ext uri="{FF2B5EF4-FFF2-40B4-BE49-F238E27FC236}">
                <a16:creationId xmlns:a16="http://schemas.microsoft.com/office/drawing/2014/main" id="{8BFB17A6-4848-BED7-AFBA-58F3D791C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18"/>
          <a:stretch/>
        </p:blipFill>
        <p:spPr>
          <a:xfrm>
            <a:off x="70338" y="70044"/>
            <a:ext cx="12065391" cy="41627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7FB29D-2F66-EF68-BFEB-B067F3A46966}"/>
              </a:ext>
            </a:extLst>
          </p:cNvPr>
          <p:cNvSpPr/>
          <p:nvPr/>
        </p:nvSpPr>
        <p:spPr bwMode="ltGray">
          <a:xfrm>
            <a:off x="7719" y="2632623"/>
            <a:ext cx="12192000" cy="160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680600" y="2791684"/>
            <a:ext cx="11256296" cy="1144211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Implémentez un modèle de </a:t>
            </a:r>
            <a:r>
              <a:rPr lang="fr-FR" dirty="0" err="1"/>
              <a:t>scoring</a:t>
            </a:r>
            <a:endParaRPr lang="fr-FR" dirty="0"/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fr-FR" dirty="0"/>
              <a:t>Projet 7 du parcours </a:t>
            </a:r>
          </a:p>
          <a:p>
            <a:pPr lvl="0"/>
            <a:r>
              <a:rPr lang="fr-FR" dirty="0"/>
              <a:t>« Data Scientist » d’OpenClassrooms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Mark Creasey</a:t>
            </a:r>
          </a:p>
          <a:p>
            <a:pPr lvl="0"/>
            <a:endParaRPr lang="fr-FR" dirty="0"/>
          </a:p>
        </p:txBody>
      </p:sp>
      <p:sp>
        <p:nvSpPr>
          <p:cNvPr id="81" name="Google Shape;81;p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</a:t>
            </a:fld>
            <a:endParaRPr lang="f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EF20DC-47B0-4F64-2F4F-733337F09CAD}"/>
              </a:ext>
            </a:extLst>
          </p:cNvPr>
          <p:cNvGrpSpPr/>
          <p:nvPr/>
        </p:nvGrpSpPr>
        <p:grpSpPr>
          <a:xfrm>
            <a:off x="802217" y="349343"/>
            <a:ext cx="1872653" cy="1902360"/>
            <a:chOff x="478661" y="541163"/>
            <a:chExt cx="2824770" cy="282666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7BBC53-2EB3-E4D8-BB88-75BD678E57A1}"/>
                </a:ext>
              </a:extLst>
            </p:cNvPr>
            <p:cNvGrpSpPr/>
            <p:nvPr userDrawn="1"/>
          </p:nvGrpSpPr>
          <p:grpSpPr>
            <a:xfrm>
              <a:off x="478661" y="541163"/>
              <a:ext cx="2824770" cy="2826662"/>
              <a:chOff x="478661" y="541163"/>
              <a:chExt cx="2824770" cy="2826662"/>
            </a:xfrm>
            <a:solidFill>
              <a:schemeClr val="tx1">
                <a:lumMod val="75000"/>
                <a:alpha val="50196"/>
              </a:schemeClr>
            </a:solidFill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4344BB9-91E7-A6D5-FE80-7807E3657956}"/>
                  </a:ext>
                </a:extLst>
              </p:cNvPr>
              <p:cNvSpPr/>
              <p:nvPr userDrawn="1"/>
            </p:nvSpPr>
            <p:spPr>
              <a:xfrm>
                <a:off x="478661" y="541163"/>
                <a:ext cx="2824770" cy="2826662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811FDC4-D86E-8D27-F3A8-D3C62985BA1D}"/>
                  </a:ext>
                </a:extLst>
              </p:cNvPr>
              <p:cNvSpPr/>
              <p:nvPr userDrawn="1"/>
            </p:nvSpPr>
            <p:spPr>
              <a:xfrm>
                <a:off x="570962" y="634410"/>
                <a:ext cx="2640169" cy="2640169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BB210BF-89CC-9D5A-ACA2-A753C46F3559}"/>
                  </a:ext>
                </a:extLst>
              </p:cNvPr>
              <p:cNvSpPr/>
              <p:nvPr userDrawn="1"/>
            </p:nvSpPr>
            <p:spPr>
              <a:xfrm>
                <a:off x="675088" y="731241"/>
                <a:ext cx="2431916" cy="2446507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B23410-B3CC-190E-5BE0-B3AEA086B9DE}"/>
                </a:ext>
              </a:extLst>
            </p:cNvPr>
            <p:cNvSpPr txBox="1"/>
            <p:nvPr userDrawn="1"/>
          </p:nvSpPr>
          <p:spPr>
            <a:xfrm>
              <a:off x="791609" y="1723662"/>
              <a:ext cx="2301666" cy="503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  <a:latin typeface="+mn-lt"/>
                </a:rPr>
                <a:t>Prêt à dépenser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E6CB69-0F02-49D7-8C0C-7A57F8AC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Sampling : Options pour </a:t>
            </a:r>
            <a:r>
              <a:rPr lang="fr-FR" dirty="0" err="1"/>
              <a:t>re-équilibrage</a:t>
            </a:r>
            <a:r>
              <a:rPr lang="fr-FR" dirty="0"/>
              <a:t> des classes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90E93-F88B-A402-1E64-4C5FF820A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1800" b="1" dirty="0" err="1"/>
              <a:t>Cost</a:t>
            </a:r>
            <a:r>
              <a:rPr lang="fr-FR" sz="1800" b="1" dirty="0"/>
              <a:t>-sensitive</a:t>
            </a:r>
          </a:p>
          <a:p>
            <a:r>
              <a:rPr lang="fr-FR" sz="1600" dirty="0"/>
              <a:t>Plusieurs modèles permettent de multiplier le score de la classe minoritaire par un poids (</a:t>
            </a:r>
            <a:r>
              <a:rPr lang="fr-FR" sz="1600" dirty="0" err="1"/>
              <a:t>class_weight</a:t>
            </a:r>
            <a:r>
              <a:rPr lang="fr-FR" sz="1600" dirty="0"/>
              <a:t> = ‘</a:t>
            </a:r>
            <a:r>
              <a:rPr lang="fr-FR" sz="1600" dirty="0" err="1"/>
              <a:t>balanced</a:t>
            </a:r>
            <a:r>
              <a:rPr lang="fr-FR" sz="1600" dirty="0"/>
              <a:t>’)</a:t>
            </a:r>
          </a:p>
          <a:p>
            <a:pPr marL="107950" indent="0">
              <a:buNone/>
            </a:pPr>
            <a:endParaRPr lang="fr-FR" sz="1800" dirty="0"/>
          </a:p>
          <a:p>
            <a:pPr marL="107950" indent="0">
              <a:buNone/>
            </a:pPr>
            <a:r>
              <a:rPr lang="fr-FR" sz="1800" b="1" dirty="0" err="1"/>
              <a:t>Random</a:t>
            </a:r>
            <a:r>
              <a:rPr lang="fr-FR" sz="1800" b="1" dirty="0"/>
              <a:t> </a:t>
            </a:r>
            <a:r>
              <a:rPr lang="fr-FR" sz="1800" b="1" dirty="0" err="1"/>
              <a:t>under</a:t>
            </a:r>
            <a:r>
              <a:rPr lang="fr-FR" sz="1800" b="1" dirty="0"/>
              <a:t>/over </a:t>
            </a:r>
            <a:r>
              <a:rPr lang="fr-FR" sz="1800" b="1" dirty="0" err="1"/>
              <a:t>sample</a:t>
            </a:r>
            <a:endParaRPr lang="fr-FR" sz="1800" b="1" dirty="0"/>
          </a:p>
          <a:p>
            <a:r>
              <a:rPr lang="fr-FR" sz="1600" dirty="0" err="1"/>
              <a:t>Undersample</a:t>
            </a:r>
            <a:r>
              <a:rPr lang="fr-FR" sz="1600" dirty="0"/>
              <a:t>: sélectionner aléatoirement le même nombre de clients dans la classe majoritaire qui sont dans la classe minoritaire</a:t>
            </a:r>
          </a:p>
          <a:p>
            <a:endParaRPr lang="fr-FR" sz="1800" dirty="0"/>
          </a:p>
          <a:p>
            <a:r>
              <a:rPr lang="fr-FR" sz="1600" dirty="0" err="1"/>
              <a:t>Oversample</a:t>
            </a:r>
            <a:r>
              <a:rPr lang="fr-FR" sz="1600" dirty="0"/>
              <a:t>: dupliquer aléatoirement les clients de la classe minoritaire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21CCB1-47D4-936E-7B10-7AA64BD7A64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noFill/>
        </p:spPr>
        <p:txBody>
          <a:bodyPr/>
          <a:lstStyle/>
          <a:p>
            <a:pPr marL="107950" indent="0">
              <a:buNone/>
            </a:pPr>
            <a:r>
              <a:rPr lang="fr-FR" b="1" dirty="0"/>
              <a:t>SMOTE </a:t>
            </a:r>
            <a:r>
              <a:rPr lang="fr-FR" sz="1400" b="1" dirty="0"/>
              <a:t>(</a:t>
            </a:r>
            <a:r>
              <a:rPr lang="fr-FR" sz="1400" b="1" dirty="0" err="1"/>
              <a:t>S</a:t>
            </a:r>
            <a:r>
              <a:rPr lang="fr-FR" sz="1400" dirty="0" err="1"/>
              <a:t>ynthetic</a:t>
            </a:r>
            <a:r>
              <a:rPr lang="fr-FR" sz="1400" b="1" dirty="0"/>
              <a:t> </a:t>
            </a:r>
            <a:r>
              <a:rPr lang="fr-FR" sz="1400" b="1" dirty="0" err="1"/>
              <a:t>M</a:t>
            </a:r>
            <a:r>
              <a:rPr lang="fr-FR" sz="1400" dirty="0" err="1"/>
              <a:t>inority</a:t>
            </a:r>
            <a:r>
              <a:rPr lang="fr-FR" sz="1400" b="1" dirty="0"/>
              <a:t> </a:t>
            </a:r>
            <a:r>
              <a:rPr lang="fr-FR" sz="1400" b="1" dirty="0" err="1"/>
              <a:t>O</a:t>
            </a:r>
            <a:r>
              <a:rPr lang="fr-FR" sz="1400" dirty="0" err="1"/>
              <a:t>versampling</a:t>
            </a:r>
            <a:r>
              <a:rPr lang="fr-FR" sz="1400" b="1" dirty="0"/>
              <a:t> </a:t>
            </a:r>
            <a:r>
              <a:rPr lang="fr-FR" sz="1400" b="1" dirty="0" err="1"/>
              <a:t>TE</a:t>
            </a:r>
            <a:r>
              <a:rPr lang="fr-FR" sz="1400" dirty="0" err="1"/>
              <a:t>chnique</a:t>
            </a:r>
            <a:r>
              <a:rPr lang="fr-FR" sz="1400" dirty="0"/>
              <a:t>)</a:t>
            </a:r>
          </a:p>
          <a:p>
            <a:r>
              <a:rPr lang="fr-FR" sz="1800" dirty="0"/>
              <a:t>synthétiser des nouveaux éléments pour la classe minoritaire, basés sur les valeurs des variables des k voisins les plus proches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b="1" dirty="0"/>
              <a:t>SMOTE </a:t>
            </a:r>
            <a:r>
              <a:rPr lang="fr-FR" b="1" dirty="0" err="1"/>
              <a:t>Tomek</a:t>
            </a:r>
            <a:r>
              <a:rPr lang="fr-FR" b="1" dirty="0"/>
              <a:t> links</a:t>
            </a:r>
          </a:p>
          <a:p>
            <a:r>
              <a:rPr lang="fr-FR" sz="1600" dirty="0" err="1"/>
              <a:t>Oversample</a:t>
            </a:r>
            <a:r>
              <a:rPr lang="fr-FR" sz="1600" dirty="0"/>
              <a:t> la classe minoritaire avec SMOTE, puis supprimer les pairs d’observations plus proches mais de classes différentes</a:t>
            </a:r>
          </a:p>
        </p:txBody>
      </p:sp>
      <p:pic>
        <p:nvPicPr>
          <p:cNvPr id="3074" name="Picture 2" descr="Figure">
            <a:extLst>
              <a:ext uri="{FF2B5EF4-FFF2-40B4-BE49-F238E27FC236}">
                <a16:creationId xmlns:a16="http://schemas.microsoft.com/office/drawing/2014/main" id="{25F4F078-7E97-71BC-E93F-34A7F0B4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8" y="4759985"/>
            <a:ext cx="5575175" cy="163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01AD90-C659-2D6B-2926-EB6E34C38EA7}"/>
              </a:ext>
            </a:extLst>
          </p:cNvPr>
          <p:cNvSpPr txBox="1"/>
          <p:nvPr/>
        </p:nvSpPr>
        <p:spPr>
          <a:xfrm>
            <a:off x="2741045" y="6465323"/>
            <a:ext cx="6994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Images </a:t>
            </a:r>
            <a:r>
              <a:rPr lang="fr-FR" sz="1200" dirty="0" err="1"/>
              <a:t>from</a:t>
            </a:r>
            <a:r>
              <a:rPr lang="fr-FR" sz="1200" dirty="0"/>
              <a:t> https://www.kaggle.com/code/rafjaa/resampling-strategies-for-imbalanced-datasets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4B19A46-DD60-57C8-9380-5DC9E20A9A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</p:spPr>
        <p:txBody>
          <a:bodyPr/>
          <a:lstStyle/>
          <a:p>
            <a:fld id="{00000000-1234-1234-1234-123412341234}" type="slidenum">
              <a:rPr lang="fr" smtClean="0"/>
              <a:pPr/>
              <a:t>10</a:t>
            </a:fld>
            <a:endParaRPr lang="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1B08FC-9680-D6A6-C1A8-3EA15BA4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024" y="4505955"/>
            <a:ext cx="4261913" cy="18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E6CB69-0F02-49D7-8C0C-7A57F8AC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Métriques d’évaluation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90E93-F88B-A402-1E64-4C5FF820A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76200" indent="0">
              <a:buNone/>
            </a:pPr>
            <a:r>
              <a:rPr lang="fr-FR" b="1" dirty="0"/>
              <a:t>Précision</a:t>
            </a:r>
          </a:p>
          <a:p>
            <a:pPr marL="419100" indent="-342900"/>
            <a:r>
              <a:rPr lang="fr-FR" dirty="0"/>
              <a:t>Quelle portion des clients prédits comme défaillants sont de la vraie classe défaillante? </a:t>
            </a:r>
          </a:p>
          <a:p>
            <a:pPr marL="419100" indent="-342900"/>
            <a:endParaRPr lang="fr-FR" dirty="0"/>
          </a:p>
          <a:p>
            <a:pPr marL="76200" indent="0">
              <a:buNone/>
            </a:pPr>
            <a:endParaRPr lang="fr-FR" dirty="0"/>
          </a:p>
          <a:p>
            <a:pPr marL="76200" indent="0">
              <a:buNone/>
            </a:pPr>
            <a:r>
              <a:rPr lang="fr-FR" b="1" dirty="0" err="1"/>
              <a:t>Recall</a:t>
            </a:r>
            <a:endParaRPr lang="fr-FR" b="1" dirty="0"/>
          </a:p>
          <a:p>
            <a:pPr marL="419100" indent="-342900"/>
            <a:r>
              <a:rPr lang="fr-FR" dirty="0"/>
              <a:t>Quelle portion de la vraie classe est présente dans le cluster prédit ?</a:t>
            </a:r>
          </a:p>
          <a:p>
            <a:pPr marL="419100" indent="-342900"/>
            <a:endParaRPr lang="fr-FR" dirty="0"/>
          </a:p>
          <a:p>
            <a:pPr marL="419100" indent="-342900"/>
            <a:endParaRPr lang="fr-FR" dirty="0"/>
          </a:p>
          <a:p>
            <a:pPr marL="76200" indent="0">
              <a:buNone/>
            </a:pPr>
            <a:r>
              <a:rPr lang="fr-FR" b="1" dirty="0"/>
              <a:t>F1 Score</a:t>
            </a:r>
          </a:p>
          <a:p>
            <a:pPr marL="419100" indent="-342900"/>
            <a:r>
              <a:rPr lang="fr-FR" dirty="0" err="1"/>
              <a:t>accuracy</a:t>
            </a:r>
            <a:r>
              <a:rPr lang="fr-FR" dirty="0"/>
              <a:t> « équilibré » :</a:t>
            </a:r>
          </a:p>
          <a:p>
            <a:pPr marL="7620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107950" indent="0">
              <a:buNone/>
            </a:pPr>
            <a:r>
              <a:rPr lang="fr-FR" b="1" dirty="0"/>
              <a:t>F(beta) score</a:t>
            </a:r>
          </a:p>
          <a:p>
            <a:r>
              <a:rPr lang="fr-FR" dirty="0"/>
              <a:t>Peser plus sur </a:t>
            </a:r>
            <a:r>
              <a:rPr lang="fr-FR" dirty="0" err="1"/>
              <a:t>recall</a:t>
            </a:r>
            <a:r>
              <a:rPr lang="fr-FR" dirty="0"/>
              <a:t> (beta &gt;1)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21CCB1-47D4-936E-7B10-7AA64BD7A64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361382" y="972276"/>
            <a:ext cx="5333100" cy="5312100"/>
          </a:xfrm>
        </p:spPr>
        <p:txBody>
          <a:bodyPr/>
          <a:lstStyle/>
          <a:p>
            <a:pPr marL="107950" indent="0">
              <a:buNone/>
            </a:pPr>
            <a:r>
              <a:rPr lang="fr-FR" b="1" dirty="0"/>
              <a:t>ROC AUC</a:t>
            </a:r>
          </a:p>
          <a:p>
            <a:r>
              <a:rPr lang="fr-FR" dirty="0"/>
              <a:t>Meilleur compromis entre sensibilité (FPR) et sensitivité (TPR)</a:t>
            </a:r>
          </a:p>
          <a:p>
            <a:endParaRPr lang="fr-FR" dirty="0"/>
          </a:p>
          <a:p>
            <a:r>
              <a:rPr lang="fr-FR" dirty="0"/>
              <a:t>  </a:t>
            </a:r>
          </a:p>
          <a:p>
            <a:endParaRPr lang="fr-FR" dirty="0"/>
          </a:p>
          <a:p>
            <a:pPr marL="107950" indent="0">
              <a:buNone/>
            </a:pPr>
            <a:endParaRPr lang="fr-FR" dirty="0"/>
          </a:p>
          <a:p>
            <a:r>
              <a:rPr lang="fr-FR" dirty="0"/>
              <a:t>TPR = </a:t>
            </a:r>
            <a:r>
              <a:rPr lang="fr-FR" dirty="0" err="1"/>
              <a:t>recall</a:t>
            </a: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5EF37A-A409-4EE9-7A98-B4AFF517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54" y="2044221"/>
            <a:ext cx="1135210" cy="588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6E409-1860-DD9A-F903-1D88FC56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67" y="3176712"/>
            <a:ext cx="1152797" cy="588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A338C0-9C3A-297F-2D2A-1753E72DA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460" y="4606829"/>
            <a:ext cx="2557066" cy="6011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E23FC0-4DCD-B9D2-0546-86ABFD5B16B4}"/>
              </a:ext>
            </a:extLst>
          </p:cNvPr>
          <p:cNvGrpSpPr/>
          <p:nvPr/>
        </p:nvGrpSpPr>
        <p:grpSpPr>
          <a:xfrm>
            <a:off x="9403020" y="4601867"/>
            <a:ext cx="2690354" cy="1923857"/>
            <a:chOff x="7812290" y="4591236"/>
            <a:chExt cx="2690354" cy="19238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9B8447-CFBC-AB94-7B29-D27D2B802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2290" y="4591236"/>
              <a:ext cx="1891003" cy="1281821"/>
            </a:xfrm>
            <a:prstGeom prst="rect">
              <a:avLst/>
            </a:prstGeom>
          </p:spPr>
        </p:pic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89E8D7CC-5408-0B25-2972-CF2DBC7BE43D}"/>
                </a:ext>
              </a:extLst>
            </p:cNvPr>
            <p:cNvSpPr/>
            <p:nvPr/>
          </p:nvSpPr>
          <p:spPr>
            <a:xfrm>
              <a:off x="8592117" y="5951161"/>
              <a:ext cx="1111176" cy="248806"/>
            </a:xfrm>
            <a:prstGeom prst="left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Arrow: Up-Down 14">
              <a:extLst>
                <a:ext uri="{FF2B5EF4-FFF2-40B4-BE49-F238E27FC236}">
                  <a16:creationId xmlns:a16="http://schemas.microsoft.com/office/drawing/2014/main" id="{F681F3C7-EA05-9B4A-75B1-9CF8855F0199}"/>
                </a:ext>
              </a:extLst>
            </p:cNvPr>
            <p:cNvSpPr/>
            <p:nvPr/>
          </p:nvSpPr>
          <p:spPr>
            <a:xfrm>
              <a:off x="9884125" y="4953602"/>
              <a:ext cx="274729" cy="834766"/>
            </a:xfrm>
            <a:prstGeom prst="up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2BAEF2-8314-50B8-F478-E124EFD44267}"/>
                </a:ext>
              </a:extLst>
            </p:cNvPr>
            <p:cNvSpPr txBox="1"/>
            <p:nvPr/>
          </p:nvSpPr>
          <p:spPr>
            <a:xfrm>
              <a:off x="10071757" y="4919498"/>
              <a:ext cx="430887" cy="91146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fr-FR" sz="1600" dirty="0" err="1"/>
                <a:t>precision</a:t>
              </a:r>
              <a:endParaRPr lang="fr-FR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D33DA1-0A18-8321-9F98-C49781D81560}"/>
                </a:ext>
              </a:extLst>
            </p:cNvPr>
            <p:cNvSpPr txBox="1"/>
            <p:nvPr/>
          </p:nvSpPr>
          <p:spPr>
            <a:xfrm>
              <a:off x="8791897" y="6176539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recall</a:t>
              </a:r>
              <a:endParaRPr lang="fr-FR" sz="16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13DC8A-36D2-2C6D-E626-6E8ED233372E}"/>
              </a:ext>
            </a:extLst>
          </p:cNvPr>
          <p:cNvGrpSpPr/>
          <p:nvPr/>
        </p:nvGrpSpPr>
        <p:grpSpPr>
          <a:xfrm>
            <a:off x="6197913" y="4417849"/>
            <a:ext cx="3091791" cy="2095500"/>
            <a:chOff x="6177847" y="1117745"/>
            <a:chExt cx="5250143" cy="32941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60CCB4-5DEA-EE36-04CE-9614C081EA3C}"/>
                </a:ext>
              </a:extLst>
            </p:cNvPr>
            <p:cNvSpPr/>
            <p:nvPr/>
          </p:nvSpPr>
          <p:spPr>
            <a:xfrm>
              <a:off x="6177847" y="1117745"/>
              <a:ext cx="5237910" cy="3294189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dirty="0"/>
                <a:t>Echantillon des clients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042FF8-814D-28ED-EBA1-2BB99F53956B}"/>
                </a:ext>
              </a:extLst>
            </p:cNvPr>
            <p:cNvSpPr/>
            <p:nvPr/>
          </p:nvSpPr>
          <p:spPr>
            <a:xfrm>
              <a:off x="6443200" y="2077298"/>
              <a:ext cx="2831691" cy="1918199"/>
            </a:xfrm>
            <a:prstGeom prst="ellipse">
              <a:avLst/>
            </a:prstGeom>
            <a:solidFill>
              <a:srgbClr val="99299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A42C73D-090C-36D5-54D6-3B59B64D21E4}"/>
                </a:ext>
              </a:extLst>
            </p:cNvPr>
            <p:cNvSpPr/>
            <p:nvPr/>
          </p:nvSpPr>
          <p:spPr>
            <a:xfrm>
              <a:off x="8119405" y="2219777"/>
              <a:ext cx="3064314" cy="1835437"/>
            </a:xfrm>
            <a:prstGeom prst="ellipse">
              <a:avLst/>
            </a:prstGeom>
            <a:solidFill>
              <a:schemeClr val="bg2">
                <a:lumMod val="60000"/>
                <a:lumOff val="4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399B3D-9414-C3AC-3FF1-5CCE6751BA45}"/>
                </a:ext>
              </a:extLst>
            </p:cNvPr>
            <p:cNvSpPr txBox="1"/>
            <p:nvPr/>
          </p:nvSpPr>
          <p:spPr>
            <a:xfrm>
              <a:off x="8429658" y="1657524"/>
              <a:ext cx="496976" cy="413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TN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5A668E-0261-FF9C-EB0A-3E88EDCAD50C}"/>
                </a:ext>
              </a:extLst>
            </p:cNvPr>
            <p:cNvSpPr txBox="1"/>
            <p:nvPr/>
          </p:nvSpPr>
          <p:spPr>
            <a:xfrm>
              <a:off x="8429658" y="2712330"/>
              <a:ext cx="484780" cy="413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TP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400CDE-421C-CE4F-546F-347C02CEEAA5}"/>
                </a:ext>
              </a:extLst>
            </p:cNvPr>
            <p:cNvSpPr txBox="1"/>
            <p:nvPr/>
          </p:nvSpPr>
          <p:spPr>
            <a:xfrm>
              <a:off x="9479544" y="2389940"/>
              <a:ext cx="484780" cy="413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FP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098832-A178-3E8F-14CC-728E085EEEB7}"/>
                </a:ext>
              </a:extLst>
            </p:cNvPr>
            <p:cNvSpPr txBox="1"/>
            <p:nvPr/>
          </p:nvSpPr>
          <p:spPr>
            <a:xfrm>
              <a:off x="7569757" y="3292758"/>
              <a:ext cx="496976" cy="413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FN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ECDF3C-FD5E-18EC-1F66-AE8E51717621}"/>
                </a:ext>
              </a:extLst>
            </p:cNvPr>
            <p:cNvSpPr txBox="1"/>
            <p:nvPr/>
          </p:nvSpPr>
          <p:spPr>
            <a:xfrm>
              <a:off x="6313358" y="2450487"/>
              <a:ext cx="2189069" cy="91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chemeClr val="accent1">
                      <a:lumMod val="50000"/>
                    </a:schemeClr>
                  </a:solidFill>
                </a:rPr>
                <a:t>Vrais clients</a:t>
              </a:r>
            </a:p>
            <a:p>
              <a:r>
                <a:rPr lang="fr-FR" sz="1600" dirty="0">
                  <a:solidFill>
                    <a:schemeClr val="accent1">
                      <a:lumMod val="50000"/>
                    </a:schemeClr>
                  </a:solidFill>
                </a:rPr>
                <a:t>défaillants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4722AE-744B-72EB-591B-DE83DF5774A4}"/>
                </a:ext>
              </a:extLst>
            </p:cNvPr>
            <p:cNvSpPr txBox="1"/>
            <p:nvPr/>
          </p:nvSpPr>
          <p:spPr>
            <a:xfrm>
              <a:off x="9276009" y="2716595"/>
              <a:ext cx="2151981" cy="1306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chemeClr val="bg2">
                      <a:lumMod val="75000"/>
                    </a:schemeClr>
                  </a:solidFill>
                </a:rPr>
                <a:t>Clients prédits défaillants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24A1595-7C78-F476-CC8E-455C0F4B1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5230" y="6003656"/>
            <a:ext cx="3773115" cy="618336"/>
          </a:xfrm>
          <a:prstGeom prst="rect">
            <a:avLst/>
          </a:prstGeom>
        </p:spPr>
      </p:pic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DF36FCC9-6908-D617-A287-7B409835ABB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</p:spPr>
        <p:txBody>
          <a:bodyPr/>
          <a:lstStyle/>
          <a:p>
            <a:fld id="{00000000-1234-1234-1234-123412341234}" type="slidenum">
              <a:rPr lang="fr" smtClean="0"/>
              <a:pPr/>
              <a:t>11</a:t>
            </a:fld>
            <a:endParaRPr lang="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9D56877-DDFD-61F0-D8A9-486810C1F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624" y="1906965"/>
            <a:ext cx="2553959" cy="255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0E2889-0D43-4917-AD4B-9AF15E974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4277" y="2338406"/>
            <a:ext cx="1640452" cy="5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73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5D4A-745B-A0FE-C29F-8870A2FC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La fonction coût métier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D751E49-DE10-60A8-E042-851E70FCA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992000"/>
            <a:ext cx="5524535" cy="5225700"/>
          </a:xfrm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fr-FR" dirty="0"/>
              <a:t>Un score représentant un bénéfice financier pour la banque: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>
                <a:solidFill>
                  <a:srgbClr val="00B050"/>
                </a:solidFill>
              </a:rPr>
              <a:t>Les gains (profit) :</a:t>
            </a:r>
          </a:p>
          <a:p>
            <a:r>
              <a:rPr lang="fr-FR" dirty="0">
                <a:solidFill>
                  <a:srgbClr val="00B050"/>
                </a:solidFill>
              </a:rPr>
              <a:t>donner un prêt à un bon payeur (TN)</a:t>
            </a:r>
          </a:p>
          <a:p>
            <a:r>
              <a:rPr lang="fr-FR" dirty="0">
                <a:solidFill>
                  <a:srgbClr val="00B050"/>
                </a:solidFill>
              </a:rPr>
              <a:t>refuser un prêt à un mauvais payeur (TP)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>
                <a:solidFill>
                  <a:srgbClr val="C00000"/>
                </a:solidFill>
              </a:rPr>
              <a:t>Les pertes (</a:t>
            </a:r>
            <a:r>
              <a:rPr lang="fr-FR" dirty="0" err="1">
                <a:solidFill>
                  <a:srgbClr val="C00000"/>
                </a:solidFill>
              </a:rPr>
              <a:t>loss</a:t>
            </a:r>
            <a:r>
              <a:rPr lang="fr-FR" dirty="0">
                <a:solidFill>
                  <a:srgbClr val="C00000"/>
                </a:solidFill>
              </a:rPr>
              <a:t>) :</a:t>
            </a:r>
          </a:p>
          <a:p>
            <a:r>
              <a:rPr lang="fr-FR" dirty="0">
                <a:solidFill>
                  <a:srgbClr val="C00000"/>
                </a:solidFill>
              </a:rPr>
              <a:t>donner un prêt à un </a:t>
            </a:r>
            <a:r>
              <a:rPr lang="fr-FR" b="1" dirty="0">
                <a:solidFill>
                  <a:srgbClr val="C00000"/>
                </a:solidFill>
              </a:rPr>
              <a:t>mauvais payeur (FN)</a:t>
            </a:r>
          </a:p>
          <a:p>
            <a:r>
              <a:rPr lang="fr-FR" dirty="0">
                <a:solidFill>
                  <a:srgbClr val="C00000"/>
                </a:solidFill>
              </a:rPr>
              <a:t>refuser un prêt à un bon client (FP)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Custom </a:t>
            </a:r>
            <a:r>
              <a:rPr lang="fr-FR" dirty="0" err="1"/>
              <a:t>Credit</a:t>
            </a:r>
            <a:r>
              <a:rPr lang="fr-FR" dirty="0"/>
              <a:t> Score (entre 0 et 1) </a:t>
            </a:r>
          </a:p>
          <a:p>
            <a:pPr marL="107950" indent="0">
              <a:buNone/>
            </a:pPr>
            <a:r>
              <a:rPr lang="fr-FR" dirty="0"/>
              <a:t>= </a:t>
            </a:r>
            <a:r>
              <a:rPr lang="fr-FR" b="1" dirty="0"/>
              <a:t>(</a:t>
            </a:r>
            <a:r>
              <a:rPr lang="fr-FR" b="1" dirty="0">
                <a:solidFill>
                  <a:srgbClr val="00B050"/>
                </a:solidFill>
              </a:rPr>
              <a:t>Profit</a:t>
            </a:r>
            <a:r>
              <a:rPr lang="fr-FR" b="1" dirty="0"/>
              <a:t> – </a:t>
            </a:r>
            <a:r>
              <a:rPr lang="fr-FR" b="1" dirty="0" err="1">
                <a:solidFill>
                  <a:srgbClr val="C00000"/>
                </a:solidFill>
              </a:rPr>
              <a:t>Loss</a:t>
            </a:r>
            <a:r>
              <a:rPr lang="fr-FR" b="1" dirty="0"/>
              <a:t>)</a:t>
            </a:r>
          </a:p>
          <a:p>
            <a:pPr marL="107950" indent="0">
              <a:buNone/>
            </a:pPr>
            <a:r>
              <a:rPr lang="fr-FR" b="1" dirty="0"/>
              <a:t> / (Max Profit – Max </a:t>
            </a:r>
            <a:r>
              <a:rPr lang="fr-FR" b="1" dirty="0" err="1"/>
              <a:t>Loss</a:t>
            </a:r>
            <a:r>
              <a:rPr lang="fr-FR" b="1" dirty="0"/>
              <a:t>)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47CB9A8-1AAB-DF89-E149-CB0C7978901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92145" y="992000"/>
            <a:ext cx="5584155" cy="5312100"/>
          </a:xfrm>
        </p:spPr>
        <p:txBody>
          <a:bodyPr>
            <a:normAutofit lnSpcReduction="10000"/>
          </a:bodyPr>
          <a:lstStyle/>
          <a:p>
            <a:pPr marL="107950" indent="0">
              <a:buNone/>
            </a:pPr>
            <a:r>
              <a:rPr lang="fr-FR" dirty="0"/>
              <a:t>Les pondérations (à revoir avec les experts métier): </a:t>
            </a:r>
          </a:p>
          <a:p>
            <a:r>
              <a:rPr lang="fr-FR" sz="1600" dirty="0" err="1">
                <a:solidFill>
                  <a:srgbClr val="00B050"/>
                </a:solidFill>
              </a:rPr>
              <a:t>tn_profit</a:t>
            </a:r>
            <a:r>
              <a:rPr lang="fr-FR" sz="1600" dirty="0">
                <a:solidFill>
                  <a:srgbClr val="00B050"/>
                </a:solidFill>
              </a:rPr>
              <a:t> </a:t>
            </a:r>
            <a:r>
              <a:rPr lang="fr-FR" sz="1600" dirty="0"/>
              <a:t>= Profit moyenne par prêt = </a:t>
            </a:r>
            <a:r>
              <a:rPr lang="fr-FR" sz="1600" dirty="0">
                <a:solidFill>
                  <a:srgbClr val="00B050"/>
                </a:solidFill>
              </a:rPr>
              <a:t>1</a:t>
            </a:r>
          </a:p>
          <a:p>
            <a:r>
              <a:rPr lang="fr-FR" sz="1600" dirty="0" err="1">
                <a:solidFill>
                  <a:srgbClr val="C00000"/>
                </a:solidFill>
              </a:rPr>
              <a:t>fp_loss</a:t>
            </a:r>
            <a:r>
              <a:rPr lang="fr-FR" sz="1600" dirty="0">
                <a:solidFill>
                  <a:srgbClr val="C00000"/>
                </a:solidFill>
              </a:rPr>
              <a:t> </a:t>
            </a:r>
            <a:r>
              <a:rPr lang="fr-FR" sz="1600" dirty="0"/>
              <a:t>= perte moyenne par prêt non donné = </a:t>
            </a:r>
            <a:r>
              <a:rPr lang="fr-FR" sz="1600" dirty="0">
                <a:solidFill>
                  <a:srgbClr val="C00000"/>
                </a:solidFill>
              </a:rPr>
              <a:t>0.5</a:t>
            </a:r>
          </a:p>
          <a:p>
            <a:r>
              <a:rPr lang="fr-FR" sz="1600" dirty="0" err="1">
                <a:solidFill>
                  <a:srgbClr val="C00000"/>
                </a:solidFill>
              </a:rPr>
              <a:t>fn_loss</a:t>
            </a:r>
            <a:r>
              <a:rPr lang="fr-FR" sz="1600" dirty="0">
                <a:solidFill>
                  <a:srgbClr val="C00000"/>
                </a:solidFill>
              </a:rPr>
              <a:t> </a:t>
            </a:r>
            <a:r>
              <a:rPr lang="fr-FR" sz="1600" dirty="0"/>
              <a:t>= perte moyenne par prêt défaillant = </a:t>
            </a:r>
            <a:r>
              <a:rPr lang="fr-FR" sz="1600" dirty="0">
                <a:solidFill>
                  <a:srgbClr val="C00000"/>
                </a:solidFill>
              </a:rPr>
              <a:t>10</a:t>
            </a:r>
          </a:p>
          <a:p>
            <a:r>
              <a:rPr lang="fr-FR" sz="1600" dirty="0" err="1">
                <a:solidFill>
                  <a:srgbClr val="00B050"/>
                </a:solidFill>
              </a:rPr>
              <a:t>tp_profit</a:t>
            </a:r>
            <a:r>
              <a:rPr lang="fr-FR" sz="1600" dirty="0">
                <a:solidFill>
                  <a:srgbClr val="00B050"/>
                </a:solidFill>
              </a:rPr>
              <a:t> </a:t>
            </a:r>
            <a:r>
              <a:rPr lang="fr-FR" sz="1600" dirty="0"/>
              <a:t>= profit de refuser un mauvais payeur = </a:t>
            </a:r>
            <a:r>
              <a:rPr lang="fr-FR" sz="1600" dirty="0">
                <a:solidFill>
                  <a:srgbClr val="00B050"/>
                </a:solidFill>
              </a:rPr>
              <a:t>0.2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b="1" dirty="0"/>
              <a:t>Coût métier </a:t>
            </a:r>
          </a:p>
          <a:p>
            <a:pPr marL="107950" indent="0">
              <a:buNone/>
            </a:pPr>
            <a:r>
              <a:rPr lang="fr-FR" dirty="0"/>
              <a:t> = (TN </a:t>
            </a:r>
            <a:r>
              <a:rPr lang="fr-FR" dirty="0">
                <a:solidFill>
                  <a:srgbClr val="C00000"/>
                </a:solidFill>
              </a:rPr>
              <a:t>- 0.5*FP - 10*FN </a:t>
            </a:r>
            <a:r>
              <a:rPr lang="fr-FR" dirty="0"/>
              <a:t>+ 0.2*TP)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normalisé entre 0 et 1</a:t>
            </a:r>
          </a:p>
          <a:p>
            <a:pPr marL="107950" indent="0">
              <a:buNone/>
            </a:pPr>
            <a:endParaRPr lang="fr-FR" dirty="0"/>
          </a:p>
          <a:p>
            <a:pPr marL="107950" indent="0" algn="ctr">
              <a:buNone/>
            </a:pPr>
            <a:r>
              <a:rPr lang="fr-FR" sz="2400" b="1" dirty="0"/>
              <a:t>Pénaliser les FN </a:t>
            </a:r>
          </a:p>
          <a:p>
            <a:pPr marL="107950" indent="0" algn="ctr">
              <a:buNone/>
            </a:pPr>
            <a:r>
              <a:rPr lang="fr-FR" sz="2400" b="1" dirty="0"/>
              <a:t>=</a:t>
            </a:r>
          </a:p>
          <a:p>
            <a:pPr marL="107950" indent="0" algn="ctr">
              <a:buNone/>
            </a:pPr>
            <a:r>
              <a:rPr lang="fr-FR" sz="3200" b="1" dirty="0"/>
              <a:t>Favoriser le </a:t>
            </a:r>
            <a:r>
              <a:rPr lang="fr-FR" sz="3200" b="1" dirty="0" err="1"/>
              <a:t>recall</a:t>
            </a:r>
            <a:endParaRPr lang="fr-FR" sz="3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737A8-D740-9FEA-3D7B-53FA794E5A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12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98221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D667-393B-331B-16C1-D7A2428C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Evaluation AUC - compromis entre précision et </a:t>
            </a:r>
            <a:r>
              <a:rPr lang="fr-FR" dirty="0" err="1"/>
              <a:t>recall</a:t>
            </a:r>
            <a:endParaRPr lang="fr-FR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E56901-2652-33CB-5E28-3C3A8BFA3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1F321-1D5C-1F3A-4E26-480CCC28CF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13</a:t>
            </a:fld>
            <a:endParaRPr lang="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15858-B5D8-0457-8C46-BBFA71731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26" y="1007068"/>
            <a:ext cx="11504448" cy="52105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CC84EB-DB70-2DDC-FEC1-BEF6AE96D558}"/>
              </a:ext>
            </a:extLst>
          </p:cNvPr>
          <p:cNvCxnSpPr/>
          <p:nvPr/>
        </p:nvCxnSpPr>
        <p:spPr>
          <a:xfrm>
            <a:off x="9387138" y="3877615"/>
            <a:ext cx="1117600" cy="464457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51CA89-E931-E299-C476-B4F2B5AB6109}"/>
              </a:ext>
            </a:extLst>
          </p:cNvPr>
          <p:cNvSpPr txBox="1"/>
          <p:nvPr/>
        </p:nvSpPr>
        <p:spPr>
          <a:xfrm rot="1338880">
            <a:off x="9067209" y="3723726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40000"/>
                </a:solidFill>
              </a:rPr>
              <a:t>discrimination </a:t>
            </a:r>
            <a:r>
              <a:rPr lang="fr-FR" dirty="0" err="1">
                <a:solidFill>
                  <a:srgbClr val="F40000"/>
                </a:solidFill>
              </a:rPr>
              <a:t>threshold</a:t>
            </a:r>
            <a:endParaRPr lang="fr-FR" dirty="0">
              <a:solidFill>
                <a:srgbClr val="F4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561F2D-C6CA-3B00-E9F8-BCFEE07ADEBD}"/>
              </a:ext>
            </a:extLst>
          </p:cNvPr>
          <p:cNvCxnSpPr>
            <a:cxnSpLocks/>
          </p:cNvCxnSpPr>
          <p:nvPr/>
        </p:nvCxnSpPr>
        <p:spPr>
          <a:xfrm rot="18036855">
            <a:off x="4007799" y="2282329"/>
            <a:ext cx="1117600" cy="464457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33CDF9-F061-5EF1-42B8-DE3801B4D11A}"/>
              </a:ext>
            </a:extLst>
          </p:cNvPr>
          <p:cNvSpPr txBox="1"/>
          <p:nvPr/>
        </p:nvSpPr>
        <p:spPr>
          <a:xfrm rot="19375735">
            <a:off x="3793293" y="2203388"/>
            <a:ext cx="128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40000"/>
                </a:solidFill>
              </a:rPr>
              <a:t>threshold</a:t>
            </a:r>
            <a:endParaRPr lang="fr-FR" dirty="0">
              <a:solidFill>
                <a:srgbClr val="F4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7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D667-393B-331B-16C1-D7A2428C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modèles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16793-52AF-1FBA-B765-9019991F8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b="1" dirty="0">
                <a:solidFill>
                  <a:schemeClr val="bg2">
                    <a:lumMod val="75000"/>
                  </a:schemeClr>
                </a:solidFill>
              </a:rPr>
              <a:t>Chaque Modèle </a:t>
            </a:r>
          </a:p>
          <a:p>
            <a:pPr marL="107950" indent="0">
              <a:buNone/>
            </a:pP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composé d’une pipeline </a:t>
            </a:r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imblearn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:</a:t>
            </a:r>
          </a:p>
          <a:p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Preprocess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 (</a:t>
            </a:r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preprocessor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Sampling (sampler)</a:t>
            </a:r>
          </a:p>
          <a:p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Feature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Selection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 (</a:t>
            </a:r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passthrough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Classification (classifier)</a:t>
            </a:r>
            <a:endParaRPr lang="fr-FR" b="1" dirty="0">
              <a:solidFill>
                <a:schemeClr val="bg2">
                  <a:lumMod val="75000"/>
                </a:schemeClr>
              </a:solidFill>
            </a:endParaRPr>
          </a:p>
          <a:p>
            <a:pPr marL="107950" indent="0">
              <a:buNone/>
            </a:pPr>
            <a:endParaRPr lang="fr-FR" b="1" dirty="0">
              <a:solidFill>
                <a:schemeClr val="bg2">
                  <a:lumMod val="75000"/>
                </a:schemeClr>
              </a:solidFill>
            </a:endParaRPr>
          </a:p>
          <a:p>
            <a:pPr marL="107950" indent="0">
              <a:buNone/>
            </a:pPr>
            <a:r>
              <a:rPr lang="fr-FR" b="1" dirty="0">
                <a:solidFill>
                  <a:schemeClr val="bg2">
                    <a:lumMod val="75000"/>
                  </a:schemeClr>
                </a:solidFill>
              </a:rPr>
              <a:t>Train-Test Split </a:t>
            </a:r>
          </a:p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80% données train, 20% test</a:t>
            </a:r>
          </a:p>
          <a:p>
            <a:pPr marL="107950" indent="0">
              <a:buNone/>
            </a:pP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pPr marL="107950" indent="0">
              <a:buNone/>
            </a:pPr>
            <a:r>
              <a:rPr lang="fr-FR" b="1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Cost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-sensitive (</a:t>
            </a:r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balanced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weights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Random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under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/over </a:t>
            </a:r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sample</a:t>
            </a: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SMOTE / </a:t>
            </a:r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TomekLinks</a:t>
            </a:r>
            <a:endParaRPr lang="fr-F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57BAC-7F32-46C3-51AB-D818A1AC66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b="1" dirty="0">
                <a:solidFill>
                  <a:schemeClr val="bg2">
                    <a:lumMod val="75000"/>
                  </a:schemeClr>
                </a:solidFill>
              </a:rPr>
              <a:t>Les </a:t>
            </a:r>
            <a:r>
              <a:rPr lang="fr-FR" b="1" dirty="0" err="1">
                <a:solidFill>
                  <a:schemeClr val="bg2">
                    <a:lumMod val="75000"/>
                  </a:schemeClr>
                </a:solidFill>
              </a:rPr>
              <a:t>Classifiers</a:t>
            </a:r>
            <a:endParaRPr lang="fr-FR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Dummy</a:t>
            </a: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RidgeClassifier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 (linéaire, rapide)</a:t>
            </a:r>
          </a:p>
          <a:p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LogisticRegression</a:t>
            </a: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RandomForestClassifier</a:t>
            </a: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LightGBM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 Classifier </a:t>
            </a:r>
          </a:p>
          <a:p>
            <a:pPr marL="107950" indent="0">
              <a:buNone/>
            </a:pP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pPr marL="107950" indent="0">
              <a:buNone/>
            </a:pPr>
            <a:r>
              <a:rPr lang="fr-FR" b="1" dirty="0" err="1">
                <a:solidFill>
                  <a:schemeClr val="bg2">
                    <a:lumMod val="75000"/>
                  </a:schemeClr>
                </a:solidFill>
              </a:rPr>
              <a:t>Stratified</a:t>
            </a:r>
            <a:r>
              <a:rPr lang="fr-FR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bg2">
                    <a:lumMod val="75000"/>
                  </a:schemeClr>
                </a:solidFill>
              </a:rPr>
              <a:t>Gridsearch</a:t>
            </a:r>
            <a:endParaRPr lang="fr-FR" b="1" dirty="0">
              <a:solidFill>
                <a:schemeClr val="bg2">
                  <a:lumMod val="75000"/>
                </a:schemeClr>
              </a:solidFill>
            </a:endParaRPr>
          </a:p>
          <a:p>
            <a:pPr marL="107950" indent="0">
              <a:buNone/>
            </a:pP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Avec données train sur les hyperparamètres associés à chaque modèle</a:t>
            </a:r>
          </a:p>
          <a:p>
            <a:pPr marL="107950" indent="0">
              <a:buNone/>
            </a:pP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pPr marL="107950" indent="0">
              <a:buNone/>
            </a:pPr>
            <a:r>
              <a:rPr lang="fr-FR" b="1" dirty="0">
                <a:solidFill>
                  <a:schemeClr val="bg2">
                    <a:lumMod val="75000"/>
                  </a:schemeClr>
                </a:solidFill>
              </a:rPr>
              <a:t>Cross-validation</a:t>
            </a:r>
          </a:p>
          <a:p>
            <a:pPr>
              <a:buFontTx/>
              <a:buChar char="-"/>
            </a:pP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sur des données test</a:t>
            </a:r>
          </a:p>
          <a:p>
            <a:pPr>
              <a:buFontTx/>
              <a:buChar char="-"/>
            </a:pP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pPr marL="107950" indent="0">
              <a:buNone/>
            </a:pPr>
            <a:r>
              <a:rPr lang="fr-FR" b="1" dirty="0">
                <a:solidFill>
                  <a:schemeClr val="bg2">
                    <a:lumMod val="75000"/>
                  </a:schemeClr>
                </a:solidFill>
              </a:rPr>
              <a:t>Performance </a:t>
            </a:r>
            <a:r>
              <a:rPr lang="fr-FR" b="1" dirty="0" err="1">
                <a:solidFill>
                  <a:schemeClr val="bg2">
                    <a:lumMod val="75000"/>
                  </a:schemeClr>
                </a:solidFill>
              </a:rPr>
              <a:t>metrics</a:t>
            </a:r>
            <a:endParaRPr lang="fr-FR" b="1" dirty="0">
              <a:solidFill>
                <a:schemeClr val="bg2">
                  <a:lumMod val="75000"/>
                </a:schemeClr>
              </a:solidFill>
            </a:endParaRPr>
          </a:p>
          <a:p>
            <a:pPr marL="107950" indent="0">
              <a:buNone/>
            </a:pP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endParaRPr lang="fr-F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1F321-1D5C-1F3A-4E26-480CCC28CF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14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60666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289B-7588-CD07-01F8-954D15B7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Choix du modèle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E244E-F5F5-9AD3-9AF7-2612B0D8B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fr-FR" dirty="0"/>
              <a:t>Meilleur ROC_AUC sur le jeu de test:</a:t>
            </a:r>
          </a:p>
          <a:p>
            <a:r>
              <a:rPr lang="fr-FR" dirty="0" err="1"/>
              <a:t>LightGBM</a:t>
            </a:r>
            <a:r>
              <a:rPr lang="fr-FR" dirty="0"/>
              <a:t> Classifier </a:t>
            </a:r>
          </a:p>
          <a:p>
            <a:pPr lvl="1"/>
            <a:r>
              <a:rPr lang="fr-FR" dirty="0" err="1"/>
              <a:t>class_weight</a:t>
            </a:r>
            <a:r>
              <a:rPr lang="fr-FR" dirty="0"/>
              <a:t> = </a:t>
            </a:r>
            <a:r>
              <a:rPr lang="fr-FR" dirty="0" err="1"/>
              <a:t>balanced</a:t>
            </a:r>
            <a:endParaRPr lang="fr-FR" dirty="0"/>
          </a:p>
          <a:p>
            <a:pPr lvl="1"/>
            <a:r>
              <a:rPr lang="fr-FR" dirty="0"/>
              <a:t>Min </a:t>
            </a:r>
            <a:r>
              <a:rPr lang="fr-FR" dirty="0" err="1"/>
              <a:t>child_samples</a:t>
            </a:r>
            <a:r>
              <a:rPr lang="fr-FR" dirty="0"/>
              <a:t>=50</a:t>
            </a:r>
          </a:p>
          <a:p>
            <a:pPr lvl="1"/>
            <a:r>
              <a:rPr lang="fr-FR" dirty="0" err="1"/>
              <a:t>max_depth</a:t>
            </a:r>
            <a:r>
              <a:rPr lang="fr-FR" dirty="0"/>
              <a:t> = 6</a:t>
            </a:r>
          </a:p>
          <a:p>
            <a:pPr marL="584200" lvl="1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Autres méthodes de sampling:</a:t>
            </a:r>
          </a:p>
          <a:p>
            <a:pPr lvl="1"/>
            <a:r>
              <a:rPr lang="fr-FR" dirty="0" err="1"/>
              <a:t>overfitting</a:t>
            </a:r>
            <a:r>
              <a:rPr lang="fr-FR" dirty="0"/>
              <a:t> sur jeu d‘entrainement (</a:t>
            </a:r>
            <a:r>
              <a:rPr lang="fr-FR" dirty="0" err="1"/>
              <a:t>Random</a:t>
            </a:r>
            <a:r>
              <a:rPr lang="fr-FR" dirty="0"/>
              <a:t> Forest et LGBM)</a:t>
            </a:r>
          </a:p>
          <a:p>
            <a:pPr lvl="1"/>
            <a:r>
              <a:rPr lang="fr-FR" dirty="0"/>
              <a:t>SMOTE très lent à faire l’entrainement</a:t>
            </a:r>
          </a:p>
          <a:p>
            <a:pPr lvl="1"/>
            <a:r>
              <a:rPr lang="fr-FR" dirty="0"/>
              <a:t>Amélioration de ROC_AUC n’est pas significative</a:t>
            </a:r>
          </a:p>
          <a:p>
            <a:pPr marL="584200" lvl="1" indent="0">
              <a:buNone/>
            </a:pPr>
            <a:r>
              <a:rPr lang="fr-FR" dirty="0"/>
              <a:t> </a:t>
            </a:r>
          </a:p>
          <a:p>
            <a:pPr lvl="1"/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F1D007-9188-89DD-E47E-391AEEB71A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5308-2FE4-BD85-218B-5FD456C267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15</a:t>
            </a:fld>
            <a:endParaRPr lang="fr"/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8F68123F-92A0-C4B3-E0BA-C1D1B693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50" y="1041620"/>
            <a:ext cx="4558925" cy="5664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80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EA1C-3C4F-47BA-5ED0-46268BF5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Optimisation du seuil (discrimination </a:t>
            </a:r>
            <a:r>
              <a:rPr lang="fr-FR" dirty="0" err="1"/>
              <a:t>threshold</a:t>
            </a:r>
            <a:r>
              <a:rPr lang="fr-FR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E5E94-D6C3-ED8F-D4CE-F5F23FA2D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fr-FR" sz="1800" dirty="0"/>
              <a:t>Pour optimiser le bénéfice pour la banque </a:t>
            </a:r>
          </a:p>
          <a:p>
            <a:pPr marL="76200" indent="0">
              <a:buNone/>
            </a:pPr>
            <a:r>
              <a:rPr lang="fr-FR" sz="1800" dirty="0"/>
              <a:t>l’ajustement du </a:t>
            </a:r>
            <a:r>
              <a:rPr lang="fr-FR" sz="1800" dirty="0" err="1"/>
              <a:t>threshold</a:t>
            </a:r>
            <a:r>
              <a:rPr lang="fr-FR" sz="1800" dirty="0"/>
              <a:t> de risque dépend du:</a:t>
            </a:r>
          </a:p>
          <a:p>
            <a:r>
              <a:rPr lang="fr-FR" sz="1800" dirty="0"/>
              <a:t>coût de prêter à un mauvais payeur (</a:t>
            </a:r>
            <a:r>
              <a:rPr lang="fr-FR" sz="1800" dirty="0" err="1"/>
              <a:t>fn_loss</a:t>
            </a:r>
            <a:r>
              <a:rPr lang="fr-FR" sz="1800" dirty="0"/>
              <a:t> = -10) et</a:t>
            </a:r>
          </a:p>
          <a:p>
            <a:r>
              <a:rPr lang="fr-FR" sz="1800" dirty="0"/>
              <a:t>coût de ne pas prêter à un bon client (</a:t>
            </a:r>
            <a:r>
              <a:rPr lang="fr-FR" sz="1800" dirty="0" err="1"/>
              <a:t>fp_loss</a:t>
            </a:r>
            <a:r>
              <a:rPr lang="fr-FR" sz="1800" dirty="0"/>
              <a:t> = -0.5)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80C98-8CE8-5240-EA24-7601C48C1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16</a:t>
            </a:fld>
            <a:endParaRPr lang="fr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60BA673-8D41-E888-2658-8D3FF79B4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4" t="6927" r="6011"/>
          <a:stretch/>
        </p:blipFill>
        <p:spPr>
          <a:xfrm>
            <a:off x="3546079" y="2328380"/>
            <a:ext cx="8023717" cy="400007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6F3C272-FF96-48CE-87D9-59BFF77C28DD}"/>
              </a:ext>
            </a:extLst>
          </p:cNvPr>
          <p:cNvGrpSpPr/>
          <p:nvPr/>
        </p:nvGrpSpPr>
        <p:grpSpPr>
          <a:xfrm>
            <a:off x="254521" y="3209002"/>
            <a:ext cx="3085053" cy="3008621"/>
            <a:chOff x="331507" y="1032979"/>
            <a:chExt cx="5490850" cy="479019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492358B-4444-BA3C-47BF-063D53102D89}"/>
                </a:ext>
              </a:extLst>
            </p:cNvPr>
            <p:cNvSpPr/>
            <p:nvPr/>
          </p:nvSpPr>
          <p:spPr>
            <a:xfrm>
              <a:off x="331507" y="2341471"/>
              <a:ext cx="3775137" cy="2810704"/>
            </a:xfrm>
            <a:custGeom>
              <a:avLst/>
              <a:gdLst>
                <a:gd name="connsiteX0" fmla="*/ 0 w 8468940"/>
                <a:gd name="connsiteY0" fmla="*/ 3747366 h 3784187"/>
                <a:gd name="connsiteX1" fmla="*/ 270025 w 8468940"/>
                <a:gd name="connsiteY1" fmla="*/ 3747366 h 3784187"/>
                <a:gd name="connsiteX2" fmla="*/ 564596 w 8468940"/>
                <a:gd name="connsiteY2" fmla="*/ 3685996 h 3784187"/>
                <a:gd name="connsiteX3" fmla="*/ 920537 w 8468940"/>
                <a:gd name="connsiteY3" fmla="*/ 3587806 h 3784187"/>
                <a:gd name="connsiteX4" fmla="*/ 1325574 w 8468940"/>
                <a:gd name="connsiteY4" fmla="*/ 3354603 h 3784187"/>
                <a:gd name="connsiteX5" fmla="*/ 1779705 w 8468940"/>
                <a:gd name="connsiteY5" fmla="*/ 2974115 h 3784187"/>
                <a:gd name="connsiteX6" fmla="*/ 2687968 w 8468940"/>
                <a:gd name="connsiteY6" fmla="*/ 1746732 h 3784187"/>
                <a:gd name="connsiteX7" fmla="*/ 3154374 w 8468940"/>
                <a:gd name="connsiteY7" fmla="*/ 1010303 h 3784187"/>
                <a:gd name="connsiteX8" fmla="*/ 3510315 w 8468940"/>
                <a:gd name="connsiteY8" fmla="*/ 494802 h 3784187"/>
                <a:gd name="connsiteX9" fmla="*/ 3841708 w 8468940"/>
                <a:gd name="connsiteY9" fmla="*/ 163409 h 3784187"/>
                <a:gd name="connsiteX10" fmla="*/ 4148554 w 8468940"/>
                <a:gd name="connsiteY10" fmla="*/ 16123 h 3784187"/>
                <a:gd name="connsiteX11" fmla="*/ 4259018 w 8468940"/>
                <a:gd name="connsiteY11" fmla="*/ 3849 h 3784187"/>
                <a:gd name="connsiteX12" fmla="*/ 4369482 w 8468940"/>
                <a:gd name="connsiteY12" fmla="*/ 16123 h 3784187"/>
                <a:gd name="connsiteX13" fmla="*/ 4529042 w 8468940"/>
                <a:gd name="connsiteY13" fmla="*/ 65218 h 3784187"/>
                <a:gd name="connsiteX14" fmla="*/ 4749971 w 8468940"/>
                <a:gd name="connsiteY14" fmla="*/ 187956 h 3784187"/>
                <a:gd name="connsiteX15" fmla="*/ 4946352 w 8468940"/>
                <a:gd name="connsiteY15" fmla="*/ 408885 h 3784187"/>
                <a:gd name="connsiteX16" fmla="*/ 5142733 w 8468940"/>
                <a:gd name="connsiteY16" fmla="*/ 642088 h 3784187"/>
                <a:gd name="connsiteX17" fmla="*/ 5351388 w 8468940"/>
                <a:gd name="connsiteY17" fmla="*/ 948933 h 3784187"/>
                <a:gd name="connsiteX18" fmla="*/ 5719603 w 8468940"/>
                <a:gd name="connsiteY18" fmla="*/ 1525803 h 3784187"/>
                <a:gd name="connsiteX19" fmla="*/ 6100092 w 8468940"/>
                <a:gd name="connsiteY19" fmla="*/ 2114947 h 3784187"/>
                <a:gd name="connsiteX20" fmla="*/ 6541949 w 8468940"/>
                <a:gd name="connsiteY20" fmla="*/ 2691817 h 3784187"/>
                <a:gd name="connsiteX21" fmla="*/ 6959260 w 8468940"/>
                <a:gd name="connsiteY21" fmla="*/ 3121400 h 3784187"/>
                <a:gd name="connsiteX22" fmla="*/ 7315200 w 8468940"/>
                <a:gd name="connsiteY22" fmla="*/ 3391425 h 3784187"/>
                <a:gd name="connsiteX23" fmla="*/ 7757058 w 8468940"/>
                <a:gd name="connsiteY23" fmla="*/ 3612354 h 3784187"/>
                <a:gd name="connsiteX24" fmla="*/ 8260285 w 8468940"/>
                <a:gd name="connsiteY24" fmla="*/ 3722818 h 3784187"/>
                <a:gd name="connsiteX25" fmla="*/ 8468940 w 8468940"/>
                <a:gd name="connsiteY25" fmla="*/ 3784187 h 378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468940" h="3784187">
                  <a:moveTo>
                    <a:pt x="0" y="3747366"/>
                  </a:moveTo>
                  <a:cubicBezTo>
                    <a:pt x="87963" y="3752480"/>
                    <a:pt x="175926" y="3757594"/>
                    <a:pt x="270025" y="3747366"/>
                  </a:cubicBezTo>
                  <a:cubicBezTo>
                    <a:pt x="364124" y="3737138"/>
                    <a:pt x="456177" y="3712589"/>
                    <a:pt x="564596" y="3685996"/>
                  </a:cubicBezTo>
                  <a:cubicBezTo>
                    <a:pt x="673015" y="3659403"/>
                    <a:pt x="793707" y="3643038"/>
                    <a:pt x="920537" y="3587806"/>
                  </a:cubicBezTo>
                  <a:cubicBezTo>
                    <a:pt x="1047367" y="3532574"/>
                    <a:pt x="1182379" y="3456885"/>
                    <a:pt x="1325574" y="3354603"/>
                  </a:cubicBezTo>
                  <a:cubicBezTo>
                    <a:pt x="1468769" y="3252321"/>
                    <a:pt x="1552639" y="3242094"/>
                    <a:pt x="1779705" y="2974115"/>
                  </a:cubicBezTo>
                  <a:cubicBezTo>
                    <a:pt x="2006771" y="2706136"/>
                    <a:pt x="2458857" y="2074034"/>
                    <a:pt x="2687968" y="1746732"/>
                  </a:cubicBezTo>
                  <a:cubicBezTo>
                    <a:pt x="2917079" y="1419430"/>
                    <a:pt x="3017316" y="1218958"/>
                    <a:pt x="3154374" y="1010303"/>
                  </a:cubicBezTo>
                  <a:cubicBezTo>
                    <a:pt x="3291432" y="801648"/>
                    <a:pt x="3395759" y="635951"/>
                    <a:pt x="3510315" y="494802"/>
                  </a:cubicBezTo>
                  <a:cubicBezTo>
                    <a:pt x="3624871" y="353653"/>
                    <a:pt x="3735335" y="243189"/>
                    <a:pt x="3841708" y="163409"/>
                  </a:cubicBezTo>
                  <a:cubicBezTo>
                    <a:pt x="3948081" y="83629"/>
                    <a:pt x="4079002" y="42716"/>
                    <a:pt x="4148554" y="16123"/>
                  </a:cubicBezTo>
                  <a:cubicBezTo>
                    <a:pt x="4218106" y="-10470"/>
                    <a:pt x="4222197" y="3849"/>
                    <a:pt x="4259018" y="3849"/>
                  </a:cubicBezTo>
                  <a:cubicBezTo>
                    <a:pt x="4295839" y="3849"/>
                    <a:pt x="4324478" y="5895"/>
                    <a:pt x="4369482" y="16123"/>
                  </a:cubicBezTo>
                  <a:cubicBezTo>
                    <a:pt x="4414486" y="26351"/>
                    <a:pt x="4465627" y="36579"/>
                    <a:pt x="4529042" y="65218"/>
                  </a:cubicBezTo>
                  <a:cubicBezTo>
                    <a:pt x="4592457" y="93857"/>
                    <a:pt x="4680419" y="130678"/>
                    <a:pt x="4749971" y="187956"/>
                  </a:cubicBezTo>
                  <a:cubicBezTo>
                    <a:pt x="4819523" y="245234"/>
                    <a:pt x="4880892" y="333196"/>
                    <a:pt x="4946352" y="408885"/>
                  </a:cubicBezTo>
                  <a:cubicBezTo>
                    <a:pt x="5011812" y="484574"/>
                    <a:pt x="5075227" y="552080"/>
                    <a:pt x="5142733" y="642088"/>
                  </a:cubicBezTo>
                  <a:cubicBezTo>
                    <a:pt x="5210239" y="732096"/>
                    <a:pt x="5255243" y="801647"/>
                    <a:pt x="5351388" y="948933"/>
                  </a:cubicBezTo>
                  <a:cubicBezTo>
                    <a:pt x="5447533" y="1096219"/>
                    <a:pt x="5719603" y="1525803"/>
                    <a:pt x="5719603" y="1525803"/>
                  </a:cubicBezTo>
                  <a:cubicBezTo>
                    <a:pt x="5844387" y="1720139"/>
                    <a:pt x="5963034" y="1920611"/>
                    <a:pt x="6100092" y="2114947"/>
                  </a:cubicBezTo>
                  <a:cubicBezTo>
                    <a:pt x="6237150" y="2309283"/>
                    <a:pt x="6398754" y="2524075"/>
                    <a:pt x="6541949" y="2691817"/>
                  </a:cubicBezTo>
                  <a:cubicBezTo>
                    <a:pt x="6685144" y="2859559"/>
                    <a:pt x="6830385" y="3004799"/>
                    <a:pt x="6959260" y="3121400"/>
                  </a:cubicBezTo>
                  <a:cubicBezTo>
                    <a:pt x="7088135" y="3238001"/>
                    <a:pt x="7182234" y="3309599"/>
                    <a:pt x="7315200" y="3391425"/>
                  </a:cubicBezTo>
                  <a:cubicBezTo>
                    <a:pt x="7448166" y="3473251"/>
                    <a:pt x="7599544" y="3557122"/>
                    <a:pt x="7757058" y="3612354"/>
                  </a:cubicBezTo>
                  <a:cubicBezTo>
                    <a:pt x="7914572" y="3667586"/>
                    <a:pt x="8141638" y="3694179"/>
                    <a:pt x="8260285" y="3722818"/>
                  </a:cubicBezTo>
                  <a:cubicBezTo>
                    <a:pt x="8378932" y="3751457"/>
                    <a:pt x="8468940" y="3784187"/>
                    <a:pt x="8468940" y="3784187"/>
                  </a:cubicBezTo>
                </a:path>
              </a:pathLst>
            </a:custGeom>
            <a:solidFill>
              <a:srgbClr val="3274A1">
                <a:alpha val="30196"/>
              </a:srgbClr>
            </a:solidFill>
            <a:ln>
              <a:solidFill>
                <a:srgbClr val="327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9191B7-B780-F46E-4D2F-04CEC8631D65}"/>
                </a:ext>
              </a:extLst>
            </p:cNvPr>
            <p:cNvSpPr/>
            <p:nvPr/>
          </p:nvSpPr>
          <p:spPr>
            <a:xfrm>
              <a:off x="2047220" y="2341471"/>
              <a:ext cx="3775137" cy="2810704"/>
            </a:xfrm>
            <a:custGeom>
              <a:avLst/>
              <a:gdLst>
                <a:gd name="connsiteX0" fmla="*/ 0 w 8468940"/>
                <a:gd name="connsiteY0" fmla="*/ 3747366 h 3784187"/>
                <a:gd name="connsiteX1" fmla="*/ 270025 w 8468940"/>
                <a:gd name="connsiteY1" fmla="*/ 3747366 h 3784187"/>
                <a:gd name="connsiteX2" fmla="*/ 564596 w 8468940"/>
                <a:gd name="connsiteY2" fmla="*/ 3685996 h 3784187"/>
                <a:gd name="connsiteX3" fmla="*/ 920537 w 8468940"/>
                <a:gd name="connsiteY3" fmla="*/ 3587806 h 3784187"/>
                <a:gd name="connsiteX4" fmla="*/ 1325574 w 8468940"/>
                <a:gd name="connsiteY4" fmla="*/ 3354603 h 3784187"/>
                <a:gd name="connsiteX5" fmla="*/ 1779705 w 8468940"/>
                <a:gd name="connsiteY5" fmla="*/ 2974115 h 3784187"/>
                <a:gd name="connsiteX6" fmla="*/ 2687968 w 8468940"/>
                <a:gd name="connsiteY6" fmla="*/ 1746732 h 3784187"/>
                <a:gd name="connsiteX7" fmla="*/ 3154374 w 8468940"/>
                <a:gd name="connsiteY7" fmla="*/ 1010303 h 3784187"/>
                <a:gd name="connsiteX8" fmla="*/ 3510315 w 8468940"/>
                <a:gd name="connsiteY8" fmla="*/ 494802 h 3784187"/>
                <a:gd name="connsiteX9" fmla="*/ 3841708 w 8468940"/>
                <a:gd name="connsiteY9" fmla="*/ 163409 h 3784187"/>
                <a:gd name="connsiteX10" fmla="*/ 4148554 w 8468940"/>
                <a:gd name="connsiteY10" fmla="*/ 16123 h 3784187"/>
                <a:gd name="connsiteX11" fmla="*/ 4259018 w 8468940"/>
                <a:gd name="connsiteY11" fmla="*/ 3849 h 3784187"/>
                <a:gd name="connsiteX12" fmla="*/ 4369482 w 8468940"/>
                <a:gd name="connsiteY12" fmla="*/ 16123 h 3784187"/>
                <a:gd name="connsiteX13" fmla="*/ 4529042 w 8468940"/>
                <a:gd name="connsiteY13" fmla="*/ 65218 h 3784187"/>
                <a:gd name="connsiteX14" fmla="*/ 4749971 w 8468940"/>
                <a:gd name="connsiteY14" fmla="*/ 187956 h 3784187"/>
                <a:gd name="connsiteX15" fmla="*/ 4946352 w 8468940"/>
                <a:gd name="connsiteY15" fmla="*/ 408885 h 3784187"/>
                <a:gd name="connsiteX16" fmla="*/ 5142733 w 8468940"/>
                <a:gd name="connsiteY16" fmla="*/ 642088 h 3784187"/>
                <a:gd name="connsiteX17" fmla="*/ 5351388 w 8468940"/>
                <a:gd name="connsiteY17" fmla="*/ 948933 h 3784187"/>
                <a:gd name="connsiteX18" fmla="*/ 5719603 w 8468940"/>
                <a:gd name="connsiteY18" fmla="*/ 1525803 h 3784187"/>
                <a:gd name="connsiteX19" fmla="*/ 6100092 w 8468940"/>
                <a:gd name="connsiteY19" fmla="*/ 2114947 h 3784187"/>
                <a:gd name="connsiteX20" fmla="*/ 6541949 w 8468940"/>
                <a:gd name="connsiteY20" fmla="*/ 2691817 h 3784187"/>
                <a:gd name="connsiteX21" fmla="*/ 6959260 w 8468940"/>
                <a:gd name="connsiteY21" fmla="*/ 3121400 h 3784187"/>
                <a:gd name="connsiteX22" fmla="*/ 7315200 w 8468940"/>
                <a:gd name="connsiteY22" fmla="*/ 3391425 h 3784187"/>
                <a:gd name="connsiteX23" fmla="*/ 7757058 w 8468940"/>
                <a:gd name="connsiteY23" fmla="*/ 3612354 h 3784187"/>
                <a:gd name="connsiteX24" fmla="*/ 8260285 w 8468940"/>
                <a:gd name="connsiteY24" fmla="*/ 3722818 h 3784187"/>
                <a:gd name="connsiteX25" fmla="*/ 8468940 w 8468940"/>
                <a:gd name="connsiteY25" fmla="*/ 3784187 h 378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468940" h="3784187">
                  <a:moveTo>
                    <a:pt x="0" y="3747366"/>
                  </a:moveTo>
                  <a:cubicBezTo>
                    <a:pt x="87963" y="3752480"/>
                    <a:pt x="175926" y="3757594"/>
                    <a:pt x="270025" y="3747366"/>
                  </a:cubicBezTo>
                  <a:cubicBezTo>
                    <a:pt x="364124" y="3737138"/>
                    <a:pt x="456177" y="3712589"/>
                    <a:pt x="564596" y="3685996"/>
                  </a:cubicBezTo>
                  <a:cubicBezTo>
                    <a:pt x="673015" y="3659403"/>
                    <a:pt x="793707" y="3643038"/>
                    <a:pt x="920537" y="3587806"/>
                  </a:cubicBezTo>
                  <a:cubicBezTo>
                    <a:pt x="1047367" y="3532574"/>
                    <a:pt x="1182379" y="3456885"/>
                    <a:pt x="1325574" y="3354603"/>
                  </a:cubicBezTo>
                  <a:cubicBezTo>
                    <a:pt x="1468769" y="3252321"/>
                    <a:pt x="1552639" y="3242094"/>
                    <a:pt x="1779705" y="2974115"/>
                  </a:cubicBezTo>
                  <a:cubicBezTo>
                    <a:pt x="2006771" y="2706136"/>
                    <a:pt x="2458857" y="2074034"/>
                    <a:pt x="2687968" y="1746732"/>
                  </a:cubicBezTo>
                  <a:cubicBezTo>
                    <a:pt x="2917079" y="1419430"/>
                    <a:pt x="3017316" y="1218958"/>
                    <a:pt x="3154374" y="1010303"/>
                  </a:cubicBezTo>
                  <a:cubicBezTo>
                    <a:pt x="3291432" y="801648"/>
                    <a:pt x="3395759" y="635951"/>
                    <a:pt x="3510315" y="494802"/>
                  </a:cubicBezTo>
                  <a:cubicBezTo>
                    <a:pt x="3624871" y="353653"/>
                    <a:pt x="3735335" y="243189"/>
                    <a:pt x="3841708" y="163409"/>
                  </a:cubicBezTo>
                  <a:cubicBezTo>
                    <a:pt x="3948081" y="83629"/>
                    <a:pt x="4079002" y="42716"/>
                    <a:pt x="4148554" y="16123"/>
                  </a:cubicBezTo>
                  <a:cubicBezTo>
                    <a:pt x="4218106" y="-10470"/>
                    <a:pt x="4222197" y="3849"/>
                    <a:pt x="4259018" y="3849"/>
                  </a:cubicBezTo>
                  <a:cubicBezTo>
                    <a:pt x="4295839" y="3849"/>
                    <a:pt x="4324478" y="5895"/>
                    <a:pt x="4369482" y="16123"/>
                  </a:cubicBezTo>
                  <a:cubicBezTo>
                    <a:pt x="4414486" y="26351"/>
                    <a:pt x="4465627" y="36579"/>
                    <a:pt x="4529042" y="65218"/>
                  </a:cubicBezTo>
                  <a:cubicBezTo>
                    <a:pt x="4592457" y="93857"/>
                    <a:pt x="4680419" y="130678"/>
                    <a:pt x="4749971" y="187956"/>
                  </a:cubicBezTo>
                  <a:cubicBezTo>
                    <a:pt x="4819523" y="245234"/>
                    <a:pt x="4880892" y="333196"/>
                    <a:pt x="4946352" y="408885"/>
                  </a:cubicBezTo>
                  <a:cubicBezTo>
                    <a:pt x="5011812" y="484574"/>
                    <a:pt x="5075227" y="552080"/>
                    <a:pt x="5142733" y="642088"/>
                  </a:cubicBezTo>
                  <a:cubicBezTo>
                    <a:pt x="5210239" y="732096"/>
                    <a:pt x="5255243" y="801647"/>
                    <a:pt x="5351388" y="948933"/>
                  </a:cubicBezTo>
                  <a:cubicBezTo>
                    <a:pt x="5447533" y="1096219"/>
                    <a:pt x="5719603" y="1525803"/>
                    <a:pt x="5719603" y="1525803"/>
                  </a:cubicBezTo>
                  <a:cubicBezTo>
                    <a:pt x="5844387" y="1720139"/>
                    <a:pt x="5963034" y="1920611"/>
                    <a:pt x="6100092" y="2114947"/>
                  </a:cubicBezTo>
                  <a:cubicBezTo>
                    <a:pt x="6237150" y="2309283"/>
                    <a:pt x="6398754" y="2524075"/>
                    <a:pt x="6541949" y="2691817"/>
                  </a:cubicBezTo>
                  <a:cubicBezTo>
                    <a:pt x="6685144" y="2859559"/>
                    <a:pt x="6830385" y="3004799"/>
                    <a:pt x="6959260" y="3121400"/>
                  </a:cubicBezTo>
                  <a:cubicBezTo>
                    <a:pt x="7088135" y="3238001"/>
                    <a:pt x="7182234" y="3309599"/>
                    <a:pt x="7315200" y="3391425"/>
                  </a:cubicBezTo>
                  <a:cubicBezTo>
                    <a:pt x="7448166" y="3473251"/>
                    <a:pt x="7599544" y="3557122"/>
                    <a:pt x="7757058" y="3612354"/>
                  </a:cubicBezTo>
                  <a:cubicBezTo>
                    <a:pt x="7914572" y="3667586"/>
                    <a:pt x="8141638" y="3694179"/>
                    <a:pt x="8260285" y="3722818"/>
                  </a:cubicBezTo>
                  <a:cubicBezTo>
                    <a:pt x="8378932" y="3751457"/>
                    <a:pt x="8468940" y="3784187"/>
                    <a:pt x="8468940" y="3784187"/>
                  </a:cubicBezTo>
                </a:path>
              </a:pathLst>
            </a:custGeom>
            <a:solidFill>
              <a:srgbClr val="E1812C">
                <a:alpha val="30196"/>
              </a:srgbClr>
            </a:solidFill>
            <a:ln>
              <a:solidFill>
                <a:srgbClr val="E18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458101-0471-1D95-DD96-D57881021132}"/>
                </a:ext>
              </a:extLst>
            </p:cNvPr>
            <p:cNvCxnSpPr>
              <a:cxnSpLocks/>
            </p:cNvCxnSpPr>
            <p:nvPr/>
          </p:nvCxnSpPr>
          <p:spPr>
            <a:xfrm>
              <a:off x="2993709" y="2300978"/>
              <a:ext cx="37981" cy="3011087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4E19F7-C651-6868-77FC-FD8329B2F5FD}"/>
                </a:ext>
              </a:extLst>
            </p:cNvPr>
            <p:cNvSpPr txBox="1"/>
            <p:nvPr/>
          </p:nvSpPr>
          <p:spPr>
            <a:xfrm>
              <a:off x="1733628" y="3583129"/>
              <a:ext cx="673529" cy="430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22310A-1CD0-3598-3825-8BC80D8C062E}"/>
                </a:ext>
              </a:extLst>
            </p:cNvPr>
            <p:cNvSpPr txBox="1"/>
            <p:nvPr/>
          </p:nvSpPr>
          <p:spPr>
            <a:xfrm>
              <a:off x="3870556" y="3581450"/>
              <a:ext cx="658234" cy="430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7193F-F4CF-6EC8-0F9C-0154035DAE8C}"/>
                </a:ext>
              </a:extLst>
            </p:cNvPr>
            <p:cNvSpPr txBox="1"/>
            <p:nvPr/>
          </p:nvSpPr>
          <p:spPr>
            <a:xfrm>
              <a:off x="2978184" y="4726778"/>
              <a:ext cx="658235" cy="430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FP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087440-8A6F-9A36-3486-C7C97C221FED}"/>
                </a:ext>
              </a:extLst>
            </p:cNvPr>
            <p:cNvSpPr txBox="1"/>
            <p:nvPr/>
          </p:nvSpPr>
          <p:spPr>
            <a:xfrm>
              <a:off x="2320179" y="4701707"/>
              <a:ext cx="673529" cy="430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FN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AB47579-67DC-6994-F544-251D70F976EB}"/>
                </a:ext>
              </a:extLst>
            </p:cNvPr>
            <p:cNvCxnSpPr/>
            <p:nvPr/>
          </p:nvCxnSpPr>
          <p:spPr>
            <a:xfrm flipV="1">
              <a:off x="563697" y="5278531"/>
              <a:ext cx="4935985" cy="67068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6C3FEA-7550-69D7-8A8D-6F91AB5C936B}"/>
                </a:ext>
              </a:extLst>
            </p:cNvPr>
            <p:cNvSpPr txBox="1"/>
            <p:nvPr/>
          </p:nvSpPr>
          <p:spPr>
            <a:xfrm>
              <a:off x="1600682" y="5393104"/>
              <a:ext cx="3521111" cy="430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probabilité de défaillance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7117E7-BC8D-44A1-8E1B-8C79537F57E4}"/>
                </a:ext>
              </a:extLst>
            </p:cNvPr>
            <p:cNvSpPr txBox="1"/>
            <p:nvPr/>
          </p:nvSpPr>
          <p:spPr>
            <a:xfrm>
              <a:off x="1410365" y="1032979"/>
              <a:ext cx="3551704" cy="73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seuil de solvabilité</a:t>
              </a:r>
            </a:p>
            <a:p>
              <a:pPr algn="ctr"/>
              <a:r>
                <a:rPr lang="fr-FR" dirty="0"/>
                <a:t>(discrimination </a:t>
              </a:r>
              <a:r>
                <a:rPr lang="fr-FR" dirty="0" err="1"/>
                <a:t>threshold</a:t>
              </a:r>
              <a:r>
                <a:rPr lang="fr-FR" dirty="0"/>
                <a:t>) 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2530682B-121C-CA3D-8685-1772F5E06F94}"/>
                </a:ext>
              </a:extLst>
            </p:cNvPr>
            <p:cNvSpPr/>
            <p:nvPr/>
          </p:nvSpPr>
          <p:spPr>
            <a:xfrm>
              <a:off x="2513615" y="1894405"/>
              <a:ext cx="1111176" cy="228595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</p:grpSp>
    </p:spTree>
    <p:extLst>
      <p:ext uri="{BB962C8B-B14F-4D97-AF65-F5344CB8AC3E}">
        <p14:creationId xmlns:p14="http://schemas.microsoft.com/office/powerpoint/2010/main" val="363303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A516-8419-43B9-EC63-125134EC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Feature</a:t>
            </a:r>
            <a:r>
              <a:rPr lang="fr-FR" dirty="0"/>
              <a:t> Importances – interprétabilité globale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B002CE-A0EF-A06E-48D2-3909C5778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Permutation importance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E46207-81FC-4DEE-005A-5D5830B8E3D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SHAP – global </a:t>
            </a:r>
            <a:r>
              <a:rPr lang="fr-FR" dirty="0" err="1"/>
              <a:t>feature</a:t>
            </a:r>
            <a:r>
              <a:rPr lang="fr-FR" dirty="0"/>
              <a:t> importance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0C4DB-D704-A1BB-832D-B78B268A8C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17</a:t>
            </a:fld>
            <a:endParaRPr lang="fr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1070C93-D4C1-E7CF-977B-476F6F83C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925" y="1542473"/>
            <a:ext cx="4860535" cy="5199849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B186AEF-D4F7-322E-5563-5745FFC1E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536"/>
            <a:ext cx="6672921" cy="33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1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38E0-B9E1-3FAC-5D34-D23BBE9B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Interprétabilité locale – SHAP values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25A1C0-C9C5-6C85-2F35-67B3F58C5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ayant très peu de risque (p=0.03)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F33793-E8F6-74FA-E269-158717CBA0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Client ayant beaucoup de risque (p=0.95)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6CA99-F257-73E6-0D08-F0A6817026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18</a:t>
            </a:fld>
            <a:endParaRPr lang="fr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B439C47-2327-AC68-08C3-CB699A720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978"/>
            <a:ext cx="6503762" cy="3367744"/>
          </a:xfrm>
          <a:prstGeom prst="rect">
            <a:avLst/>
          </a:prstGeom>
        </p:spPr>
      </p:pic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D11A07D9-141D-86E6-BE49-1123A7D81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7739"/>
            <a:ext cx="6012035" cy="36406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94B4BD-48EE-4597-76D4-678E94CC5CA9}"/>
              </a:ext>
            </a:extLst>
          </p:cNvPr>
          <p:cNvSpPr txBox="1"/>
          <p:nvPr/>
        </p:nvSpPr>
        <p:spPr>
          <a:xfrm>
            <a:off x="2841862" y="5689102"/>
            <a:ext cx="5458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SHAP (Shapley Additive </a:t>
            </a:r>
            <a:r>
              <a:rPr lang="fr-FR" sz="2400" dirty="0" err="1"/>
              <a:t>exPlanations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109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 dirty="0">
                <a:latin typeface="Montserrat"/>
                <a:ea typeface="Montserrat"/>
                <a:cs typeface="Montserrat"/>
                <a:sym typeface="Montserrat"/>
              </a:rPr>
              <a:t>04 Dashboard</a:t>
            </a:r>
            <a:endParaRPr dirty="0"/>
          </a:p>
        </p:txBody>
      </p:sp>
      <p:sp>
        <p:nvSpPr>
          <p:cNvPr id="366" name="Google Shape;36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F5F427E-90DD-982C-AA5F-F62B7343D9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" dirty="0"/>
              <a:t>Sommaire</a:t>
            </a:r>
            <a:endParaRPr lang="fr-FR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BC9F7E9-D0B0-4C5B-A8F4-3C0B8E7334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Implémentez un modèle de </a:t>
            </a:r>
            <a:r>
              <a:rPr lang="fr-FR" dirty="0" err="1"/>
              <a:t>scoring</a:t>
            </a:r>
            <a:endParaRPr lang="fr-FR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fr-FR" dirty="0"/>
              <a:t>01 La problématique</a:t>
            </a:r>
          </a:p>
          <a:p>
            <a:pPr lvl="0"/>
            <a:r>
              <a:rPr lang="fr-FR" dirty="0"/>
              <a:t>02 Les données</a:t>
            </a:r>
          </a:p>
          <a:p>
            <a:pPr lvl="0"/>
            <a:r>
              <a:rPr lang="fr-FR" dirty="0"/>
              <a:t>03 Modélisation</a:t>
            </a:r>
          </a:p>
          <a:p>
            <a:pPr lvl="0"/>
            <a:r>
              <a:rPr lang="fr-FR" dirty="0"/>
              <a:t>04 Dashboard</a:t>
            </a:r>
          </a:p>
          <a:p>
            <a:pPr lvl="0"/>
            <a:r>
              <a:rPr lang="fr-FR" dirty="0"/>
              <a:t>05 Conclusion</a:t>
            </a:r>
          </a:p>
          <a:p>
            <a:pPr lvl="0"/>
            <a:endParaRPr lang="fr-FR" dirty="0"/>
          </a:p>
        </p:txBody>
      </p:sp>
      <p:sp>
        <p:nvSpPr>
          <p:cNvPr id="88" name="Google Shape;88;p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759931-4E83-0E06-3242-959BF537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API du </a:t>
            </a:r>
            <a:r>
              <a:rPr lang="fr-FR" dirty="0" err="1"/>
              <a:t>dashboard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4AB29B-39FA-0C0E-AEB8-68F297421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07950" indent="0">
              <a:buNone/>
            </a:pPr>
            <a:r>
              <a:rPr lang="fr-FR" sz="2400" dirty="0"/>
              <a:t>Fonction</a:t>
            </a:r>
          </a:p>
          <a:p>
            <a:r>
              <a:rPr lang="fr-FR" dirty="0"/>
              <a:t>Gérer l’accès aux prédictions</a:t>
            </a:r>
          </a:p>
          <a:p>
            <a:r>
              <a:rPr lang="fr-FR" dirty="0"/>
              <a:t>Gérer l’accès aux données (interprétabilité)</a:t>
            </a:r>
          </a:p>
          <a:p>
            <a:r>
              <a:rPr lang="fr-FR" dirty="0"/>
              <a:t>Fournir un interface public pour plusieurs clients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REST API</a:t>
            </a:r>
          </a:p>
          <a:p>
            <a:r>
              <a:rPr lang="fr-FR" dirty="0"/>
              <a:t>Réponses </a:t>
            </a:r>
            <a:r>
              <a:rPr lang="fr-FR" dirty="0" err="1"/>
              <a:t>json</a:t>
            </a:r>
            <a:r>
              <a:rPr lang="fr-FR" dirty="0"/>
              <a:t> aux requêtes GET</a:t>
            </a:r>
          </a:p>
          <a:p>
            <a:endParaRPr lang="fr-FR" dirty="0"/>
          </a:p>
          <a:p>
            <a:pPr marL="107950" indent="0">
              <a:buNone/>
            </a:pPr>
            <a:r>
              <a:rPr lang="fr-FR" dirty="0"/>
              <a:t>Code source dans dossier </a:t>
            </a:r>
            <a:r>
              <a:rPr lang="fr-FR" b="1" dirty="0"/>
              <a:t>api</a:t>
            </a:r>
            <a:r>
              <a:rPr lang="fr-FR" dirty="0"/>
              <a:t> sur dépôt :</a:t>
            </a:r>
          </a:p>
          <a:p>
            <a:pPr marL="107950" indent="0">
              <a:buNone/>
            </a:pPr>
            <a:r>
              <a:rPr lang="fr-FR" dirty="0">
                <a:hlinkClick r:id="rId2"/>
              </a:rPr>
              <a:t>https://github.com/mrcreasey/oc-ds-p7-scoring-dashboard</a:t>
            </a:r>
            <a:r>
              <a:rPr lang="fr-FR" dirty="0"/>
              <a:t> 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Instructions pour développement</a:t>
            </a:r>
          </a:p>
          <a:p>
            <a:r>
              <a:rPr lang="fr-FR" dirty="0"/>
              <a:t>Voir README.md dans dossier </a:t>
            </a:r>
            <a:r>
              <a:rPr lang="fr-FR" b="1" dirty="0"/>
              <a:t>api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7B1F54-E393-F500-E417-786AB2502B9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400" dirty="0"/>
              <a:t>Flask application</a:t>
            </a:r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/>
              <a:t>Déploiement sur </a:t>
            </a:r>
            <a:r>
              <a:rPr lang="fr-FR" sz="2400" dirty="0" err="1"/>
              <a:t>heroku</a:t>
            </a:r>
            <a:endParaRPr lang="fr-FR" sz="2400" dirty="0"/>
          </a:p>
          <a:p>
            <a:r>
              <a:rPr lang="fr-FR" dirty="0">
                <a:hlinkClick r:id="rId3"/>
              </a:rPr>
              <a:t>https://mc-oc-7.herokuapp.com/</a:t>
            </a:r>
            <a:r>
              <a:rPr lang="fr-FR" dirty="0"/>
              <a:t> </a:t>
            </a:r>
          </a:p>
          <a:p>
            <a:endParaRPr lang="fr-FR" dirty="0"/>
          </a:p>
          <a:p>
            <a:pPr marL="10795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93168D-88AB-742F-EEB4-AAD2927C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09" y="4550666"/>
            <a:ext cx="5657891" cy="1228734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7D2D89D-9715-CA49-7945-0DAF98F5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750" y="1078600"/>
            <a:ext cx="579191" cy="51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8F634E-0C88-1DC8-1D9C-AE64935A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825" y="2843918"/>
            <a:ext cx="113347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2D966FE-F653-19BF-6CDC-F8DEE75CAA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</p:spPr>
        <p:txBody>
          <a:bodyPr/>
          <a:lstStyle/>
          <a:p>
            <a:fld id="{00000000-1234-1234-1234-123412341234}" type="slidenum">
              <a:rPr lang="fr" smtClean="0"/>
              <a:pPr/>
              <a:t>20</a:t>
            </a:fld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115376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759931-4E83-0E06-3242-959BF537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Visualisation du </a:t>
            </a:r>
            <a:r>
              <a:rPr lang="fr-FR" dirty="0" err="1"/>
              <a:t>dashboard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4AB29B-39FA-0C0E-AEB8-68F297421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Visualisation des prédictions et données fournies par l’api</a:t>
            </a:r>
          </a:p>
          <a:p>
            <a:r>
              <a:rPr lang="fr-FR" dirty="0"/>
              <a:t>Ecrit avec </a:t>
            </a:r>
            <a:r>
              <a:rPr lang="fr-FR" dirty="0" err="1"/>
              <a:t>streamlit</a:t>
            </a:r>
            <a:r>
              <a:rPr lang="fr-FR" dirty="0"/>
              <a:t> 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Lien vers </a:t>
            </a:r>
            <a:r>
              <a:rPr lang="fr-FR" dirty="0" err="1"/>
              <a:t>dashboard</a:t>
            </a:r>
            <a:r>
              <a:rPr lang="fr-FR" dirty="0"/>
              <a:t> déploiement:</a:t>
            </a:r>
          </a:p>
          <a:p>
            <a:r>
              <a:rPr lang="fr-FR" sz="1600" dirty="0">
                <a:hlinkClick r:id="rId2"/>
              </a:rPr>
              <a:t>https://mrcreasey-oc-ds-p7-scoring-dashboard-dashboardmain-70agjx.streamlitapp.com/</a:t>
            </a:r>
            <a:r>
              <a:rPr lang="fr-FR" sz="1600" dirty="0"/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A7148E-C673-C2B7-6FF5-C031DAAA21D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Code source dans dossier </a:t>
            </a:r>
            <a:r>
              <a:rPr lang="fr-FR" b="1" dirty="0" err="1"/>
              <a:t>dashboard</a:t>
            </a:r>
            <a:r>
              <a:rPr lang="fr-FR" dirty="0"/>
              <a:t> sur dépôt :</a:t>
            </a:r>
          </a:p>
          <a:p>
            <a:r>
              <a:rPr lang="fr-FR" sz="1600" dirty="0">
                <a:hlinkClick r:id="rId3"/>
              </a:rPr>
              <a:t>https://github.com/mrcreasey/oc-ds-p7-scoring-dashboard</a:t>
            </a:r>
            <a:r>
              <a:rPr lang="fr-FR" sz="1600" dirty="0"/>
              <a:t> 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sz="1800" dirty="0"/>
              <a:t>Instructions pour développement</a:t>
            </a:r>
          </a:p>
          <a:p>
            <a:r>
              <a:rPr lang="fr-FR" sz="1800" dirty="0"/>
              <a:t>Voir README.md dans dossier </a:t>
            </a:r>
            <a:r>
              <a:rPr lang="fr-FR" sz="1800" b="1" dirty="0" err="1"/>
              <a:t>dashboard</a:t>
            </a:r>
            <a:endParaRPr lang="fr-FR" sz="1800" b="1" dirty="0"/>
          </a:p>
          <a:p>
            <a:endParaRPr lang="fr-FR" dirty="0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DC72606-F311-672D-40A0-4DE95693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41" y="3689199"/>
            <a:ext cx="4223669" cy="280137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C12BCD5-3335-1EC1-6608-40EA8A40F9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59" y="3915762"/>
            <a:ext cx="3219932" cy="2521049"/>
          </a:xfrm>
          <a:prstGeom prst="rect">
            <a:avLst/>
          </a:prstGeom>
        </p:spPr>
      </p:pic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309E02A-4E27-F1BC-BF42-60FF720243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246" y="3915762"/>
            <a:ext cx="2655364" cy="2616465"/>
          </a:xfrm>
          <a:prstGeom prst="rect">
            <a:avLst/>
          </a:prstGeom>
        </p:spPr>
      </p:pic>
      <p:pic>
        <p:nvPicPr>
          <p:cNvPr id="2050" name="Picture 2" descr="Streamlit horizontal logo on light background">
            <a:extLst>
              <a:ext uri="{FF2B5EF4-FFF2-40B4-BE49-F238E27FC236}">
                <a16:creationId xmlns:a16="http://schemas.microsoft.com/office/drawing/2014/main" id="{2E6EE527-3A5E-B7F0-4695-F53649A5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98" y="1731982"/>
            <a:ext cx="1579368" cy="43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7560E02-61BA-E9B5-F101-7F7FDCFD49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</p:spPr>
        <p:txBody>
          <a:bodyPr/>
          <a:lstStyle/>
          <a:p>
            <a:fld id="{00000000-1234-1234-1234-123412341234}" type="slidenum">
              <a:rPr lang="fr" smtClean="0"/>
              <a:pPr/>
              <a:t>21</a:t>
            </a:fld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194415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dirty="0"/>
              <a:t>05 Conclusion et améliorations à faire</a:t>
            </a:r>
            <a:endParaRPr dirty="0"/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78078-3AF8-628C-C330-04D6239A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4FD31A-FAF1-B3B7-B3C5-F1D547AB75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Limites</a:t>
            </a:r>
          </a:p>
          <a:p>
            <a:r>
              <a:rPr lang="fr-FR" dirty="0"/>
              <a:t>Performance très sensible à </a:t>
            </a:r>
            <a:r>
              <a:rPr lang="fr-FR" dirty="0" err="1"/>
              <a:t>feature</a:t>
            </a:r>
            <a:r>
              <a:rPr lang="fr-FR" dirty="0"/>
              <a:t> engineering / </a:t>
            </a:r>
            <a:r>
              <a:rPr lang="fr-FR" dirty="0" err="1"/>
              <a:t>feature</a:t>
            </a:r>
            <a:r>
              <a:rPr lang="fr-FR" dirty="0"/>
              <a:t> sélection</a:t>
            </a:r>
          </a:p>
          <a:p>
            <a:endParaRPr lang="fr-FR" dirty="0"/>
          </a:p>
          <a:p>
            <a:r>
              <a:rPr lang="fr-FR" dirty="0"/>
              <a:t>SMOTE ne semble pas le plus adapté pour les grands jeux de données</a:t>
            </a:r>
          </a:p>
          <a:p>
            <a:pPr lvl="1"/>
            <a:r>
              <a:rPr lang="fr-FR" dirty="0"/>
              <a:t>très lent à créer des nouveaux points synthétiques</a:t>
            </a:r>
          </a:p>
          <a:p>
            <a:pPr lvl="1"/>
            <a:r>
              <a:rPr lang="fr-FR" dirty="0"/>
              <a:t>besoin de calculer les voisins sur toutes les colonnes</a:t>
            </a:r>
          </a:p>
          <a:p>
            <a:endParaRPr lang="fr-FR" dirty="0"/>
          </a:p>
          <a:p>
            <a:r>
              <a:rPr lang="fr-FR" dirty="0"/>
              <a:t>Besoin de travailler avec un sous-échantillon de données</a:t>
            </a:r>
          </a:p>
          <a:p>
            <a:pPr marL="107950" indent="0">
              <a:buNone/>
            </a:pPr>
            <a:endParaRPr lang="fr-F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7D30EA-5A67-8C69-839E-D934096CF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Meilleur modèle </a:t>
            </a:r>
          </a:p>
          <a:p>
            <a:r>
              <a:rPr lang="fr-FR" dirty="0" err="1"/>
              <a:t>LGBMClassifier</a:t>
            </a:r>
            <a:r>
              <a:rPr lang="fr-FR" dirty="0"/>
              <a:t> (class-</a:t>
            </a:r>
            <a:r>
              <a:rPr lang="fr-FR" dirty="0" err="1"/>
              <a:t>weights</a:t>
            </a:r>
            <a:r>
              <a:rPr lang="fr-FR" dirty="0"/>
              <a:t>=‘</a:t>
            </a:r>
            <a:r>
              <a:rPr lang="fr-FR" dirty="0" err="1"/>
              <a:t>balanced</a:t>
            </a:r>
            <a:r>
              <a:rPr lang="fr-FR" dirty="0"/>
              <a:t>’),</a:t>
            </a:r>
          </a:p>
          <a:p>
            <a:r>
              <a:rPr lang="fr-FR" dirty="0"/>
              <a:t>Performance </a:t>
            </a:r>
          </a:p>
          <a:p>
            <a:pPr lvl="1"/>
            <a:r>
              <a:rPr lang="fr-FR" dirty="0"/>
              <a:t>ROC_AUC = 0.78</a:t>
            </a:r>
          </a:p>
          <a:p>
            <a:endParaRPr lang="fr-FR" dirty="0"/>
          </a:p>
          <a:p>
            <a:pPr marL="107950" indent="0">
              <a:buNone/>
            </a:pPr>
            <a:r>
              <a:rPr lang="fr-FR" dirty="0"/>
              <a:t>Fonction coût métier</a:t>
            </a:r>
          </a:p>
          <a:p>
            <a:r>
              <a:rPr lang="fr-FR" dirty="0"/>
              <a:t>Vrais coûts des pertes à paramétrer. </a:t>
            </a:r>
          </a:p>
          <a:p>
            <a:r>
              <a:rPr lang="fr-FR" dirty="0"/>
              <a:t>Bénéfice Optimum pour la banque </a:t>
            </a:r>
          </a:p>
          <a:p>
            <a:pPr lvl="1"/>
            <a:r>
              <a:rPr lang="fr-FR" dirty="0"/>
              <a:t>Discrimination </a:t>
            </a:r>
            <a:r>
              <a:rPr lang="fr-FR" dirty="0" err="1"/>
              <a:t>threshold</a:t>
            </a:r>
            <a:r>
              <a:rPr lang="fr-FR" dirty="0"/>
              <a:t> = 0.6 </a:t>
            </a:r>
          </a:p>
          <a:p>
            <a:pPr marL="127000" indent="0">
              <a:buNone/>
            </a:pPr>
            <a:endParaRPr lang="fr-FR" dirty="0"/>
          </a:p>
          <a:p>
            <a:pPr marL="127000" indent="0">
              <a:buNone/>
            </a:pPr>
            <a:r>
              <a:rPr lang="fr-FR" dirty="0"/>
              <a:t>Déploiement</a:t>
            </a:r>
          </a:p>
          <a:p>
            <a:r>
              <a:rPr lang="fr-FR" dirty="0"/>
              <a:t>API Flask sous </a:t>
            </a:r>
            <a:r>
              <a:rPr lang="fr-FR" dirty="0" err="1"/>
              <a:t>heroku</a:t>
            </a:r>
            <a:endParaRPr lang="fr-FR" dirty="0"/>
          </a:p>
          <a:p>
            <a:r>
              <a:rPr lang="fr-FR" dirty="0" err="1"/>
              <a:t>dashboard</a:t>
            </a:r>
            <a:r>
              <a:rPr lang="fr-FR" dirty="0"/>
              <a:t> sous </a:t>
            </a:r>
            <a:r>
              <a:rPr lang="fr-FR" dirty="0" err="1"/>
              <a:t>streamlit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1BA25-27B9-5DE2-1E05-D56358AF4AE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</p:spPr>
        <p:txBody>
          <a:bodyPr/>
          <a:lstStyle/>
          <a:p>
            <a:fld id="{00000000-1234-1234-1234-123412341234}" type="slidenum">
              <a:rPr lang="fr" smtClean="0"/>
              <a:pPr/>
              <a:t>23</a:t>
            </a:fld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717569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Améliorations à faire</a:t>
            </a:r>
          </a:p>
        </p:txBody>
      </p:sp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24</a:t>
            </a:fld>
            <a:endParaRPr lang="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17641-5C84-1A00-6471-200265192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600" dirty="0"/>
              <a:t>Modélisation</a:t>
            </a:r>
          </a:p>
          <a:p>
            <a:pPr>
              <a:spcBef>
                <a:spcPts val="1800"/>
              </a:spcBef>
            </a:pPr>
            <a:r>
              <a:rPr lang="fr-FR" dirty="0" err="1"/>
              <a:t>Feature</a:t>
            </a:r>
            <a:r>
              <a:rPr lang="fr-FR" dirty="0"/>
              <a:t> création avec experts du métier</a:t>
            </a:r>
          </a:p>
          <a:p>
            <a:pPr>
              <a:spcBef>
                <a:spcPts val="1800"/>
              </a:spcBef>
            </a:pPr>
            <a:r>
              <a:rPr lang="fr-FR" dirty="0"/>
              <a:t>Revoir stratégie pour traiter les valeurs manquantes</a:t>
            </a:r>
          </a:p>
          <a:p>
            <a:pPr>
              <a:spcBef>
                <a:spcPts val="1800"/>
              </a:spcBef>
            </a:pPr>
            <a:r>
              <a:rPr lang="fr-FR" dirty="0"/>
              <a:t>Sélection de </a:t>
            </a:r>
            <a:r>
              <a:rPr lang="fr-FR" dirty="0" err="1"/>
              <a:t>features</a:t>
            </a:r>
            <a:r>
              <a:rPr lang="fr-FR" dirty="0"/>
              <a:t> à chaque modèle (</a:t>
            </a:r>
            <a:r>
              <a:rPr lang="fr-FR" dirty="0" err="1"/>
              <a:t>Wrapper</a:t>
            </a:r>
            <a:r>
              <a:rPr lang="fr-FR" dirty="0"/>
              <a:t>/Embedded)</a:t>
            </a:r>
          </a:p>
          <a:p>
            <a:pPr>
              <a:spcBef>
                <a:spcPts val="1800"/>
              </a:spcBef>
            </a:pPr>
            <a:r>
              <a:rPr lang="fr-FR" dirty="0"/>
              <a:t>Optimiser la taille des échantillons </a:t>
            </a:r>
          </a:p>
          <a:p>
            <a:pPr lvl="1">
              <a:spcBef>
                <a:spcPts val="1800"/>
              </a:spcBef>
            </a:pPr>
            <a:r>
              <a:rPr lang="fr-FR" dirty="0"/>
              <a:t>learning </a:t>
            </a:r>
            <a:r>
              <a:rPr lang="fr-FR" dirty="0" err="1"/>
              <a:t>curves</a:t>
            </a:r>
            <a:r>
              <a:rPr lang="fr-FR" dirty="0"/>
              <a:t> des modèles</a:t>
            </a:r>
          </a:p>
          <a:p>
            <a:pPr>
              <a:spcBef>
                <a:spcPts val="1800"/>
              </a:spcBef>
            </a:pPr>
            <a:r>
              <a:rPr lang="fr-FR" dirty="0"/>
              <a:t>Explorer hyperparamètres des modèles</a:t>
            </a:r>
          </a:p>
          <a:p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785E8-492D-4F43-906D-4EC50869F0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2"/>
          </p:nvPr>
        </p:nvSpPr>
        <p:spPr/>
        <p:txBody>
          <a:bodyPr>
            <a:normAutofit fontScale="92500" lnSpcReduction="20000"/>
          </a:bodyPr>
          <a:lstStyle/>
          <a:p>
            <a:pPr marL="107950" indent="0">
              <a:buNone/>
            </a:pPr>
            <a:r>
              <a:rPr lang="fr-FR" sz="2600" dirty="0"/>
              <a:t>Déploiement</a:t>
            </a:r>
          </a:p>
          <a:p>
            <a:endParaRPr lang="fr-FR" dirty="0"/>
          </a:p>
          <a:p>
            <a:pPr>
              <a:spcBef>
                <a:spcPts val="1800"/>
              </a:spcBef>
            </a:pPr>
            <a:r>
              <a:rPr lang="fr-FR" dirty="0"/>
              <a:t>Changer de Flask API vers </a:t>
            </a:r>
            <a:r>
              <a:rPr lang="fr-FR" dirty="0" err="1"/>
              <a:t>fastapi</a:t>
            </a:r>
            <a:endParaRPr lang="fr-FR" dirty="0"/>
          </a:p>
          <a:p>
            <a:pPr>
              <a:spcBef>
                <a:spcPts val="1800"/>
              </a:spcBef>
            </a:pPr>
            <a:r>
              <a:rPr lang="fr-FR" dirty="0"/>
              <a:t>Requirements.txt différents pour code, api, </a:t>
            </a:r>
            <a:r>
              <a:rPr lang="fr-FR" dirty="0" err="1"/>
              <a:t>dashboard</a:t>
            </a:r>
            <a:endParaRPr lang="fr-FR" dirty="0"/>
          </a:p>
          <a:p>
            <a:pPr lvl="1">
              <a:spcBef>
                <a:spcPts val="1800"/>
              </a:spcBef>
            </a:pPr>
            <a:r>
              <a:rPr lang="fr-FR" dirty="0" err="1"/>
              <a:t>Dêpots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ou branches séparées </a:t>
            </a:r>
          </a:p>
          <a:p>
            <a:pPr>
              <a:spcBef>
                <a:spcPts val="1800"/>
              </a:spcBef>
            </a:pPr>
            <a:r>
              <a:rPr lang="fr-FR" dirty="0"/>
              <a:t>Ajouter authentification (accès au </a:t>
            </a:r>
            <a:r>
              <a:rPr lang="fr-FR" dirty="0" err="1"/>
              <a:t>dashboard</a:t>
            </a:r>
            <a:r>
              <a:rPr lang="fr-FR" dirty="0"/>
              <a:t>)</a:t>
            </a:r>
          </a:p>
          <a:p>
            <a:pPr>
              <a:spcBef>
                <a:spcPts val="1800"/>
              </a:spcBef>
            </a:pPr>
            <a:r>
              <a:rPr lang="fr-FR" dirty="0"/>
              <a:t>Ajouter encryptage des données client</a:t>
            </a:r>
          </a:p>
          <a:p>
            <a:pPr>
              <a:spcBef>
                <a:spcPts val="1800"/>
              </a:spcBef>
            </a:pPr>
            <a:r>
              <a:rPr lang="fr-FR" dirty="0"/>
              <a:t>Stocker les données client séparément de l’API - par exemple dans un S3 </a:t>
            </a:r>
            <a:r>
              <a:rPr lang="fr-FR" dirty="0" err="1"/>
              <a:t>bucket</a:t>
            </a:r>
            <a:r>
              <a:rPr lang="fr-FR" dirty="0"/>
              <a:t> sur AWS </a:t>
            </a:r>
          </a:p>
          <a:p>
            <a:pPr>
              <a:spcBef>
                <a:spcPts val="1800"/>
              </a:spcBef>
            </a:pPr>
            <a:r>
              <a:rPr lang="fr-FR" dirty="0"/>
              <a:t>Situer le client dans les distributions pour les </a:t>
            </a:r>
            <a:r>
              <a:rPr lang="fr-FR" dirty="0" err="1"/>
              <a:t>features</a:t>
            </a:r>
            <a:r>
              <a:rPr lang="fr-FR" dirty="0"/>
              <a:t> les plus importantes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405" name="Google Shape;405;p3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lvl="0" indent="0">
              <a:buNone/>
            </a:pPr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76200" lvl="0" indent="0">
              <a:buNone/>
            </a:pP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images: Mark Creasey</a:t>
            </a:r>
          </a:p>
          <a:p>
            <a:pPr lvl="0"/>
            <a:r>
              <a:rPr lang="fr-FR" dirty="0">
                <a:solidFill>
                  <a:srgbClr val="6CEE9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mrcreasey@gmail.com</a:t>
            </a:r>
            <a:r>
              <a:rPr lang="fr-FR" dirty="0">
                <a:solidFill>
                  <a:srgbClr val="6CEE94"/>
                </a:solidFill>
              </a:rPr>
              <a:t> </a:t>
            </a:r>
          </a:p>
          <a:p>
            <a:pPr lvl="0"/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76200" lvl="0" indent="0">
              <a:buNone/>
            </a:pP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Code source</a:t>
            </a:r>
            <a:r>
              <a:rPr lang="fr-FR" dirty="0">
                <a:solidFill>
                  <a:srgbClr val="00FF00"/>
                </a:solidFill>
              </a:rPr>
              <a:t>: </a:t>
            </a:r>
            <a:r>
              <a:rPr lang="fr-FR" dirty="0">
                <a:solidFill>
                  <a:srgbClr val="6CEE9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https://github.com/mrcreasey/oc-ds-p7-scoring-dashboard</a:t>
            </a:r>
            <a:endParaRPr lang="fr-FR" dirty="0">
              <a:solidFill>
                <a:srgbClr val="6CEE94"/>
              </a:solidFill>
            </a:endParaRPr>
          </a:p>
          <a:p>
            <a:pPr marL="76200" lvl="0" indent="0">
              <a:buNone/>
            </a:pPr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76200" lvl="0" indent="0">
              <a:buNone/>
            </a:pPr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0"/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Merci !</a:t>
            </a:r>
          </a:p>
        </p:txBody>
      </p:sp>
      <p:sp>
        <p:nvSpPr>
          <p:cNvPr id="406" name="Google Shape;406;p3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25</a:t>
            </a:fld>
            <a:endParaRPr lang="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01 Présentation de la problématique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</a:t>
            </a:fld>
            <a:endParaRPr lang="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98F65A-48F5-EEB5-D77C-12CA7BFCB3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Mission – Implémenter un modèle de </a:t>
            </a:r>
            <a:r>
              <a:rPr lang="fr-FR" dirty="0" err="1"/>
              <a:t>scoring</a:t>
            </a:r>
            <a:br>
              <a:rPr lang="fr-FR" dirty="0"/>
            </a:br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3723BD-0388-4CB8-B2F5-32DDFD09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921" y="1035200"/>
            <a:ext cx="5333100" cy="5225700"/>
          </a:xfrm>
        </p:spPr>
        <p:txBody>
          <a:bodyPr/>
          <a:lstStyle/>
          <a:p>
            <a:pPr marL="107950" indent="0">
              <a:spcBef>
                <a:spcPts val="1200"/>
              </a:spcBef>
              <a:buNone/>
            </a:pPr>
            <a:r>
              <a:rPr lang="fr-FR" dirty="0"/>
              <a:t>La société financière « Prêt à dépenser » propose:</a:t>
            </a:r>
          </a:p>
          <a:p>
            <a:pPr>
              <a:spcBef>
                <a:spcPts val="1200"/>
              </a:spcBef>
            </a:pPr>
            <a:r>
              <a:rPr lang="fr-FR" dirty="0"/>
              <a:t>des </a:t>
            </a:r>
            <a:r>
              <a:rPr lang="fr-FR" b="1" dirty="0"/>
              <a:t>crédits à la consommation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/>
              <a:t>pour les personnes ayant </a:t>
            </a:r>
            <a:r>
              <a:rPr lang="fr-FR" b="1" dirty="0"/>
              <a:t>peu ou pas du tout d’historique</a:t>
            </a:r>
            <a:r>
              <a:rPr lang="fr-FR" dirty="0"/>
              <a:t> de prêt</a:t>
            </a:r>
          </a:p>
          <a:p>
            <a:pPr>
              <a:spcBef>
                <a:spcPts val="1200"/>
              </a:spcBef>
            </a:pPr>
            <a:endParaRPr lang="fr-FR" dirty="0"/>
          </a:p>
          <a:p>
            <a:pPr marL="107950" indent="0">
              <a:spcBef>
                <a:spcPts val="1200"/>
              </a:spcBef>
              <a:buNone/>
            </a:pPr>
            <a:r>
              <a:rPr lang="fr-FR" dirty="0"/>
              <a:t>Basée sur les données financières</a:t>
            </a:r>
          </a:p>
          <a:p>
            <a:pPr>
              <a:spcBef>
                <a:spcPts val="1200"/>
              </a:spcBef>
            </a:pPr>
            <a:r>
              <a:rPr lang="fr-FR" dirty="0"/>
              <a:t>Données internes</a:t>
            </a:r>
          </a:p>
          <a:p>
            <a:pPr>
              <a:spcBef>
                <a:spcPts val="1200"/>
              </a:spcBef>
            </a:pPr>
            <a:r>
              <a:rPr lang="fr-FR" dirty="0"/>
              <a:t>Données externes</a:t>
            </a:r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400" b="1" dirty="0"/>
              <a:t>Critères de succès</a:t>
            </a:r>
          </a:p>
          <a:p>
            <a:pPr marL="107950" indent="0">
              <a:buNone/>
            </a:pPr>
            <a:endParaRPr lang="fr-FR" dirty="0"/>
          </a:p>
          <a:p>
            <a:pPr>
              <a:spcBef>
                <a:spcPts val="1200"/>
              </a:spcBef>
            </a:pPr>
            <a:r>
              <a:rPr lang="fr-FR" b="1" dirty="0"/>
              <a:t>Maximiser </a:t>
            </a:r>
            <a:r>
              <a:rPr lang="fr-FR" dirty="0"/>
              <a:t>le nombre de </a:t>
            </a:r>
            <a:r>
              <a:rPr lang="fr-FR" b="1" dirty="0"/>
              <a:t>prêts aux clients qui peuvent payer </a:t>
            </a:r>
            <a:r>
              <a:rPr lang="fr-FR" dirty="0"/>
              <a:t>(le profit)</a:t>
            </a:r>
            <a:endParaRPr lang="fr-FR" b="1" dirty="0"/>
          </a:p>
          <a:p>
            <a:pPr>
              <a:spcBef>
                <a:spcPts val="1200"/>
              </a:spcBef>
            </a:pPr>
            <a:r>
              <a:rPr lang="fr-FR" b="1" dirty="0"/>
              <a:t>Minimiser les pertes </a:t>
            </a:r>
            <a:r>
              <a:rPr lang="fr-FR" dirty="0"/>
              <a:t>en refusant les clients qui ne peuvent pas repayer</a:t>
            </a:r>
          </a:p>
          <a:p>
            <a:pPr>
              <a:spcBef>
                <a:spcPts val="1200"/>
              </a:spcBef>
            </a:pPr>
            <a:r>
              <a:rPr lang="fr-FR" b="1" dirty="0"/>
              <a:t>Transparence de la décision </a:t>
            </a:r>
            <a:r>
              <a:rPr lang="fr-FR" dirty="0"/>
              <a:t>sur l’octroi du crédit</a:t>
            </a:r>
          </a:p>
          <a:p>
            <a:pPr>
              <a:spcBef>
                <a:spcPts val="1200"/>
              </a:spcBef>
            </a:pPr>
            <a:r>
              <a:rPr lang="fr-FR" b="1" dirty="0"/>
              <a:t>Déploiement</a:t>
            </a:r>
            <a:r>
              <a:rPr lang="fr-FR" dirty="0"/>
              <a:t> d’un </a:t>
            </a:r>
            <a:r>
              <a:rPr lang="fr-FR" dirty="0" err="1"/>
              <a:t>dashboard</a:t>
            </a:r>
            <a:r>
              <a:rPr lang="fr-FR" dirty="0"/>
              <a:t> permettant de visualiser les informations clients pour</a:t>
            </a:r>
          </a:p>
          <a:p>
            <a:pPr>
              <a:spcBef>
                <a:spcPts val="1200"/>
              </a:spcBef>
            </a:pPr>
            <a:r>
              <a:rPr lang="fr-FR" b="1" dirty="0"/>
              <a:t>Permettre l’interprétation</a:t>
            </a:r>
            <a:r>
              <a:rPr lang="fr-FR" dirty="0"/>
              <a:t> de la décision faite par le modèle</a:t>
            </a:r>
          </a:p>
          <a:p>
            <a:endParaRPr lang="fr-FR" dirty="0"/>
          </a:p>
          <a:p>
            <a:pPr lvl="1"/>
            <a:endParaRPr lang="fr-FR" dirty="0"/>
          </a:p>
          <a:p>
            <a:pPr lvl="0"/>
            <a:endParaRPr lang="fr-FR"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4</a:t>
            </a:fld>
            <a:endParaRPr lang="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F7B2B1-A0FE-3A11-2BE1-DCBBB31566F6}"/>
              </a:ext>
            </a:extLst>
          </p:cNvPr>
          <p:cNvGrpSpPr/>
          <p:nvPr/>
        </p:nvGrpSpPr>
        <p:grpSpPr>
          <a:xfrm>
            <a:off x="4503887" y="4505039"/>
            <a:ext cx="1872653" cy="1902360"/>
            <a:chOff x="478661" y="541163"/>
            <a:chExt cx="2824770" cy="28266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F19CA7-9477-DCD8-F560-C35F8E96E3D9}"/>
                </a:ext>
              </a:extLst>
            </p:cNvPr>
            <p:cNvGrpSpPr/>
            <p:nvPr userDrawn="1"/>
          </p:nvGrpSpPr>
          <p:grpSpPr>
            <a:xfrm>
              <a:off x="478661" y="541163"/>
              <a:ext cx="2824770" cy="2826662"/>
              <a:chOff x="478661" y="541163"/>
              <a:chExt cx="2824770" cy="2826662"/>
            </a:xfrm>
            <a:solidFill>
              <a:schemeClr val="tx1">
                <a:lumMod val="75000"/>
                <a:alpha val="50196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CE67DC7-AD5C-7ABB-0195-44A49FCE1710}"/>
                  </a:ext>
                </a:extLst>
              </p:cNvPr>
              <p:cNvSpPr/>
              <p:nvPr userDrawn="1"/>
            </p:nvSpPr>
            <p:spPr>
              <a:xfrm>
                <a:off x="478661" y="541163"/>
                <a:ext cx="2824770" cy="2826662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B69E86F-CEE9-0388-FFFA-B5351D77A2C8}"/>
                  </a:ext>
                </a:extLst>
              </p:cNvPr>
              <p:cNvSpPr/>
              <p:nvPr userDrawn="1"/>
            </p:nvSpPr>
            <p:spPr>
              <a:xfrm>
                <a:off x="570962" y="634410"/>
                <a:ext cx="2640169" cy="2640169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E370F01-9282-B19C-FC4F-F94A15A13E6C}"/>
                  </a:ext>
                </a:extLst>
              </p:cNvPr>
              <p:cNvSpPr/>
              <p:nvPr userDrawn="1"/>
            </p:nvSpPr>
            <p:spPr>
              <a:xfrm>
                <a:off x="675088" y="731241"/>
                <a:ext cx="2431916" cy="2446507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441674-A56A-95B8-7D31-D545D1528720}"/>
                </a:ext>
              </a:extLst>
            </p:cNvPr>
            <p:cNvSpPr txBox="1"/>
            <p:nvPr userDrawn="1"/>
          </p:nvSpPr>
          <p:spPr>
            <a:xfrm>
              <a:off x="791609" y="1723662"/>
              <a:ext cx="2301666" cy="503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  <a:latin typeface="+mn-lt"/>
                </a:rPr>
                <a:t>Prêt à dépenser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02 Les données</a:t>
            </a:r>
          </a:p>
        </p:txBody>
      </p:sp>
      <p:sp>
        <p:nvSpPr>
          <p:cNvPr id="158" name="Google Shape;158;p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5</a:t>
            </a:fld>
            <a:endParaRPr lang="fr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DCF238E-18CF-E780-6F91-5B09A55AC0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Nettoyage, exploration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">
            <a:extLst>
              <a:ext uri="{FF2B5EF4-FFF2-40B4-BE49-F238E27FC236}">
                <a16:creationId xmlns:a16="http://schemas.microsoft.com/office/drawing/2014/main" id="{48E98AC5-A72A-EB64-8C2A-BEC68EB42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25" y="1394691"/>
            <a:ext cx="7717841" cy="495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54FADD-D37B-82A0-55C7-E541BF4A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Données financières sous 7 tables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922F1F-8DE1-3FF6-FE14-D8E2EA117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20800"/>
            <a:ext cx="3972293" cy="5802900"/>
          </a:xfrm>
        </p:spPr>
        <p:txBody>
          <a:bodyPr/>
          <a:lstStyle/>
          <a:p>
            <a:pPr marL="76200" indent="0">
              <a:buNone/>
            </a:pPr>
            <a:r>
              <a:rPr lang="fr-FR" sz="2000" dirty="0" err="1"/>
              <a:t>Feature</a:t>
            </a:r>
            <a:r>
              <a:rPr lang="fr-FR" sz="2000" dirty="0"/>
              <a:t> engineering script:</a:t>
            </a:r>
          </a:p>
          <a:p>
            <a:r>
              <a:rPr lang="fr-FR" sz="1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https://www.kaggle.com/jsaguiar/lightgbm-with-simple-features/script</a:t>
            </a:r>
            <a:endParaRPr lang="fr-FR" sz="1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Agrégations</a:t>
            </a:r>
          </a:p>
          <a:p>
            <a:r>
              <a:rPr lang="fr-FR" sz="18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LabelEncode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(catégories binaires)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8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OneHotEncode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(catégories)</a:t>
            </a:r>
          </a:p>
          <a:p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Traitement valeurs aberrantes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Sélection de top 100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features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Ensemble de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méthodes</a:t>
            </a:r>
          </a:p>
          <a:p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Elimination de colonnes hautement colinéaires (VIF &gt; 5)</a:t>
            </a:r>
            <a:endParaRPr lang="fr-FR" dirty="0"/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7EF4E-1262-93FF-F170-E89176B93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</p:spPr>
        <p:txBody>
          <a:bodyPr/>
          <a:lstStyle/>
          <a:p>
            <a:fld id="{00000000-1234-1234-1234-123412341234}" type="slidenum">
              <a:rPr lang="fr" smtClean="0"/>
              <a:pPr/>
              <a:t>6</a:t>
            </a:fld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130158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54FADD-D37B-82A0-55C7-E541BF4A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Distribution de la variable cible très déséquilibrée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E0AD-D6F7-22CA-CB6B-CFD2C07C4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00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Prédiction que tous les clients sont bons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200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précision de 93%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200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on n’aura identifié aucun client défaillant.</a:t>
            </a:r>
            <a:endParaRPr lang="fr-F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endParaRPr lang="fr-F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endParaRPr lang="fr-F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r>
              <a:rPr lang="fr-F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0 – client non-défaillant</a:t>
            </a:r>
          </a:p>
          <a:p>
            <a:r>
              <a:rPr lang="fr-F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1 – client défaillant</a:t>
            </a:r>
          </a:p>
          <a:p>
            <a:endParaRPr lang="fr-F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endParaRPr lang="fr-F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107950" indent="0">
              <a:buNone/>
            </a:pPr>
            <a:r>
              <a:rPr lang="fr-F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Certains modèles sont très sensibles à des classes déséquilibrées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F7B00-CC5E-C845-FEFF-F33DF1783B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C549441-FAD9-E17E-42EC-D80FB248C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68" y="1740358"/>
            <a:ext cx="6142091" cy="4404328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B2034B0-50FB-60B5-5B5E-56B19D2EB1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</p:spPr>
        <p:txBody>
          <a:bodyPr/>
          <a:lstStyle/>
          <a:p>
            <a:fld id="{00000000-1234-1234-1234-123412341234}" type="slidenum">
              <a:rPr lang="fr" smtClean="0"/>
              <a:pPr/>
              <a:t>7</a:t>
            </a:fld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94418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F854F3D-04E1-4459-327C-9F00814BF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84" y="3840202"/>
            <a:ext cx="4137873" cy="2871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7AE6A9-CDCE-B300-1E7D-3E3423DD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Exploration des </a:t>
            </a:r>
            <a:r>
              <a:rPr lang="fr-FR" dirty="0" err="1"/>
              <a:t>features</a:t>
            </a:r>
            <a:r>
              <a:rPr lang="fr-FR" dirty="0"/>
              <a:t> importants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1E2C4-C505-24C0-933A-C6CB5150B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4824310" cy="5225700"/>
          </a:xfrm>
        </p:spPr>
        <p:txBody>
          <a:bodyPr/>
          <a:lstStyle/>
          <a:p>
            <a:pPr marL="107950" indent="0">
              <a:buNone/>
            </a:pPr>
            <a:r>
              <a:rPr lang="fr-FR" b="1" dirty="0"/>
              <a:t>Facteurs de risque (entre autres)</a:t>
            </a:r>
            <a:endParaRPr lang="fr-FR" dirty="0"/>
          </a:p>
          <a:p>
            <a:r>
              <a:rPr lang="fr-FR" dirty="0"/>
              <a:t>Les hommes</a:t>
            </a:r>
          </a:p>
          <a:p>
            <a:r>
              <a:rPr lang="fr-FR" dirty="0"/>
              <a:t>&lt; 40 ans</a:t>
            </a:r>
          </a:p>
          <a:p>
            <a:r>
              <a:rPr lang="fr-FR" dirty="0"/>
              <a:t>Bas niveau d’éducation</a:t>
            </a:r>
          </a:p>
          <a:p>
            <a:r>
              <a:rPr lang="fr-FR" dirty="0"/>
              <a:t>Un score &lt;0.5 dans des sources externes </a:t>
            </a:r>
          </a:p>
          <a:p>
            <a:pPr lvl="1"/>
            <a:r>
              <a:rPr lang="fr-FR" dirty="0"/>
              <a:t>EXT_SOURCE_1</a:t>
            </a:r>
          </a:p>
          <a:p>
            <a:pPr lvl="1"/>
            <a:r>
              <a:rPr lang="fr-FR" dirty="0"/>
              <a:t>EXT_SOURCE_2</a:t>
            </a:r>
          </a:p>
          <a:p>
            <a:pPr lvl="1"/>
            <a:r>
              <a:rPr lang="fr-FR" dirty="0"/>
              <a:t>EXT_SOURCE_3</a:t>
            </a:r>
          </a:p>
          <a:p>
            <a:endParaRPr lang="fr-FR" dirty="0"/>
          </a:p>
          <a:p>
            <a:endParaRPr lang="fr-FR" dirty="0"/>
          </a:p>
          <a:p>
            <a:pPr marL="107950" indent="0">
              <a:buNone/>
            </a:pP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B0A5A-6A0A-27BE-F404-EFCF553884C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878B5-FBBE-2552-260E-0DF3CBDFD1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8</a:t>
            </a:fld>
            <a:endParaRPr lang="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C049F5-1E2A-88D3-0A04-6200DDDB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675" y="1203411"/>
            <a:ext cx="2590819" cy="27336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CA23FC-97C9-0B43-D565-FF895C35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236" y="1306077"/>
            <a:ext cx="2581294" cy="19240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25FB05-FD9D-7453-3E8A-959885F89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857" y="4031235"/>
            <a:ext cx="2579796" cy="244873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061EC9-31B5-687D-50A6-5E47662A996C}"/>
              </a:ext>
            </a:extLst>
          </p:cNvPr>
          <p:cNvSpPr txBox="1">
            <a:spLocks/>
          </p:cNvSpPr>
          <p:nvPr/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bg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fr" smtClean="0"/>
              <a:pPr/>
              <a:t>8</a:t>
            </a:fld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26504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 dirty="0">
                <a:latin typeface="Montserrat"/>
                <a:ea typeface="Montserrat"/>
                <a:cs typeface="Montserrat"/>
                <a:sym typeface="Montserrat"/>
              </a:rPr>
              <a:t>03. Modélisation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0FAFAD2-BA2C-AC49-1FFF-0EFF98DDB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oSpearmintCustom">
  <a:themeElements>
    <a:clrScheme name="OC7">
      <a:dk1>
        <a:srgbClr val="323F4F"/>
      </a:dk1>
      <a:lt1>
        <a:sysClr val="window" lastClr="FFFFFF"/>
      </a:lt1>
      <a:dk2>
        <a:srgbClr val="323F4F"/>
      </a:dk2>
      <a:lt2>
        <a:srgbClr val="E7E6E6"/>
      </a:lt2>
      <a:accent1>
        <a:srgbClr val="4472C4"/>
      </a:accent1>
      <a:accent2>
        <a:srgbClr val="ED7D31"/>
      </a:accent2>
      <a:accent3>
        <a:srgbClr val="52525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SpearmintCustom" id="{20769A2B-7F70-4833-87AE-3DD3A1E17310}" vid="{36D87988-1D16-49B5-AA43-108AE6E8A2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GoSpearmintCustom</Template>
  <TotalTime>3253</TotalTime>
  <Words>1331</Words>
  <Application>Microsoft Office PowerPoint</Application>
  <PresentationFormat>Widescreen</PresentationFormat>
  <Paragraphs>320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Montserrat</vt:lpstr>
      <vt:lpstr>Proxima Nova</vt:lpstr>
      <vt:lpstr>Wingdings</vt:lpstr>
      <vt:lpstr>GoSpearmintCustom</vt:lpstr>
      <vt:lpstr>Implémentez un modèle de scoring</vt:lpstr>
      <vt:lpstr>Sommaire</vt:lpstr>
      <vt:lpstr>01 Présentation de la problématique</vt:lpstr>
      <vt:lpstr>Mission – Implémenter un modèle de scoring </vt:lpstr>
      <vt:lpstr>02 Les données</vt:lpstr>
      <vt:lpstr>Données financières sous 7 tables</vt:lpstr>
      <vt:lpstr>Distribution de la variable cible très déséquilibrée</vt:lpstr>
      <vt:lpstr>Exploration des features importants</vt:lpstr>
      <vt:lpstr>03. Modélisation</vt:lpstr>
      <vt:lpstr>Sampling : Options pour re-équilibrage des classes</vt:lpstr>
      <vt:lpstr>Métriques d’évaluation</vt:lpstr>
      <vt:lpstr>La fonction coût métier</vt:lpstr>
      <vt:lpstr>Evaluation AUC - compromis entre précision et recall</vt:lpstr>
      <vt:lpstr>Les modèles</vt:lpstr>
      <vt:lpstr>Choix du modèle</vt:lpstr>
      <vt:lpstr>Optimisation du seuil (discrimination threshold)</vt:lpstr>
      <vt:lpstr>Feature Importances – interprétabilité globale</vt:lpstr>
      <vt:lpstr>Interprétabilité locale – SHAP values</vt:lpstr>
      <vt:lpstr>04 Dashboard</vt:lpstr>
      <vt:lpstr>API du dashboard</vt:lpstr>
      <vt:lpstr>Visualisation du dashboard</vt:lpstr>
      <vt:lpstr>05 Conclusion et améliorations à faire</vt:lpstr>
      <vt:lpstr>Conclusions</vt:lpstr>
      <vt:lpstr>Améliorations à faire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Creasey</dc:creator>
  <cp:lastModifiedBy>Mark Creasey</cp:lastModifiedBy>
  <cp:revision>68</cp:revision>
  <dcterms:created xsi:type="dcterms:W3CDTF">2022-05-13T20:00:42Z</dcterms:created>
  <dcterms:modified xsi:type="dcterms:W3CDTF">2022-08-23T11:10:41Z</dcterms:modified>
</cp:coreProperties>
</file>